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214"/>
  </p:notesMasterIdLst>
  <p:sldIdLst>
    <p:sldId id="257" r:id="rId3"/>
    <p:sldId id="265" r:id="rId4"/>
    <p:sldId id="791" r:id="rId5"/>
    <p:sldId id="792" r:id="rId6"/>
    <p:sldId id="787" r:id="rId7"/>
    <p:sldId id="406" r:id="rId8"/>
    <p:sldId id="267" r:id="rId9"/>
    <p:sldId id="268" r:id="rId10"/>
    <p:sldId id="447" r:id="rId11"/>
    <p:sldId id="448" r:id="rId12"/>
    <p:sldId id="449" r:id="rId13"/>
    <p:sldId id="450" r:id="rId14"/>
    <p:sldId id="451" r:id="rId15"/>
    <p:sldId id="452" r:id="rId16"/>
    <p:sldId id="453" r:id="rId17"/>
    <p:sldId id="454" r:id="rId18"/>
    <p:sldId id="455" r:id="rId19"/>
    <p:sldId id="456" r:id="rId20"/>
    <p:sldId id="457" r:id="rId21"/>
    <p:sldId id="458" r:id="rId22"/>
    <p:sldId id="459" r:id="rId23"/>
    <p:sldId id="460" r:id="rId24"/>
    <p:sldId id="461" r:id="rId25"/>
    <p:sldId id="462" r:id="rId26"/>
    <p:sldId id="463" r:id="rId27"/>
    <p:sldId id="464" r:id="rId28"/>
    <p:sldId id="345" r:id="rId29"/>
    <p:sldId id="793" r:id="rId30"/>
    <p:sldId id="346" r:id="rId31"/>
    <p:sldId id="416" r:id="rId32"/>
    <p:sldId id="347" r:id="rId33"/>
    <p:sldId id="348" r:id="rId34"/>
    <p:sldId id="349" r:id="rId35"/>
    <p:sldId id="467" r:id="rId36"/>
    <p:sldId id="350" r:id="rId37"/>
    <p:sldId id="468" r:id="rId38"/>
    <p:sldId id="466" r:id="rId39"/>
    <p:sldId id="415" r:id="rId40"/>
    <p:sldId id="465" r:id="rId41"/>
    <p:sldId id="424" r:id="rId42"/>
    <p:sldId id="269" r:id="rId43"/>
    <p:sldId id="270" r:id="rId44"/>
    <p:sldId id="744" r:id="rId45"/>
    <p:sldId id="745" r:id="rId46"/>
    <p:sldId id="746" r:id="rId47"/>
    <p:sldId id="747" r:id="rId48"/>
    <p:sldId id="748" r:id="rId49"/>
    <p:sldId id="749" r:id="rId50"/>
    <p:sldId id="750" r:id="rId51"/>
    <p:sldId id="751" r:id="rId52"/>
    <p:sldId id="752" r:id="rId53"/>
    <p:sldId id="520" r:id="rId54"/>
    <p:sldId id="272" r:id="rId55"/>
    <p:sldId id="761" r:id="rId56"/>
    <p:sldId id="762" r:id="rId57"/>
    <p:sldId id="763" r:id="rId58"/>
    <p:sldId id="764" r:id="rId59"/>
    <p:sldId id="765" r:id="rId60"/>
    <p:sldId id="766" r:id="rId61"/>
    <p:sldId id="767" r:id="rId62"/>
    <p:sldId id="769" r:id="rId63"/>
    <p:sldId id="770" r:id="rId64"/>
    <p:sldId id="771" r:id="rId65"/>
    <p:sldId id="772" r:id="rId66"/>
    <p:sldId id="773" r:id="rId67"/>
    <p:sldId id="809" r:id="rId68"/>
    <p:sldId id="400" r:id="rId69"/>
    <p:sldId id="794" r:id="rId70"/>
    <p:sldId id="795" r:id="rId71"/>
    <p:sldId id="796" r:id="rId72"/>
    <p:sldId id="797" r:id="rId73"/>
    <p:sldId id="798" r:id="rId74"/>
    <p:sldId id="799" r:id="rId75"/>
    <p:sldId id="800" r:id="rId76"/>
    <p:sldId id="801" r:id="rId77"/>
    <p:sldId id="802" r:id="rId78"/>
    <p:sldId id="803" r:id="rId79"/>
    <p:sldId id="804" r:id="rId80"/>
    <p:sldId id="805" r:id="rId81"/>
    <p:sldId id="806" r:id="rId82"/>
    <p:sldId id="807" r:id="rId83"/>
    <p:sldId id="813" r:id="rId84"/>
    <p:sldId id="811" r:id="rId85"/>
    <p:sldId id="812" r:id="rId86"/>
    <p:sldId id="808" r:id="rId87"/>
    <p:sldId id="404" r:id="rId88"/>
    <p:sldId id="734" r:id="rId89"/>
    <p:sldId id="739" r:id="rId90"/>
    <p:sldId id="740" r:id="rId91"/>
    <p:sldId id="741" r:id="rId92"/>
    <p:sldId id="753" r:id="rId93"/>
    <p:sldId id="790" r:id="rId94"/>
    <p:sldId id="789" r:id="rId95"/>
    <p:sldId id="756" r:id="rId96"/>
    <p:sldId id="754" r:id="rId97"/>
    <p:sldId id="755" r:id="rId98"/>
    <p:sldId id="757" r:id="rId99"/>
    <p:sldId id="774" r:id="rId100"/>
    <p:sldId id="775" r:id="rId101"/>
    <p:sldId id="776" r:id="rId102"/>
    <p:sldId id="777" r:id="rId103"/>
    <p:sldId id="778" r:id="rId104"/>
    <p:sldId id="779" r:id="rId105"/>
    <p:sldId id="780" r:id="rId106"/>
    <p:sldId id="781" r:id="rId107"/>
    <p:sldId id="782" r:id="rId108"/>
    <p:sldId id="783" r:id="rId109"/>
    <p:sldId id="784" r:id="rId110"/>
    <p:sldId id="785" r:id="rId111"/>
    <p:sldId id="271" r:id="rId112"/>
    <p:sldId id="480" r:id="rId113"/>
    <p:sldId id="481" r:id="rId114"/>
    <p:sldId id="482" r:id="rId115"/>
    <p:sldId id="483" r:id="rId116"/>
    <p:sldId id="484" r:id="rId117"/>
    <p:sldId id="485" r:id="rId118"/>
    <p:sldId id="486" r:id="rId119"/>
    <p:sldId id="487" r:id="rId120"/>
    <p:sldId id="522" r:id="rId121"/>
    <p:sldId id="414" r:id="rId122"/>
    <p:sldId id="523" r:id="rId123"/>
    <p:sldId id="399" r:id="rId124"/>
    <p:sldId id="488" r:id="rId125"/>
    <p:sldId id="489" r:id="rId126"/>
    <p:sldId id="490" r:id="rId127"/>
    <p:sldId id="491" r:id="rId128"/>
    <p:sldId id="492" r:id="rId129"/>
    <p:sldId id="493" r:id="rId130"/>
    <p:sldId id="494" r:id="rId131"/>
    <p:sldId id="495" r:id="rId132"/>
    <p:sldId id="496" r:id="rId133"/>
    <p:sldId id="497" r:id="rId134"/>
    <p:sldId id="524" r:id="rId135"/>
    <p:sldId id="498" r:id="rId136"/>
    <p:sldId id="499" r:id="rId137"/>
    <p:sldId id="500" r:id="rId138"/>
    <p:sldId id="525" r:id="rId139"/>
    <p:sldId id="501" r:id="rId140"/>
    <p:sldId id="502" r:id="rId141"/>
    <p:sldId id="503" r:id="rId142"/>
    <p:sldId id="504" r:id="rId143"/>
    <p:sldId id="505" r:id="rId144"/>
    <p:sldId id="506" r:id="rId145"/>
    <p:sldId id="507" r:id="rId146"/>
    <p:sldId id="508" r:id="rId147"/>
    <p:sldId id="509" r:id="rId148"/>
    <p:sldId id="511" r:id="rId149"/>
    <p:sldId id="510" r:id="rId150"/>
    <p:sldId id="758" r:id="rId151"/>
    <p:sldId id="759" r:id="rId152"/>
    <p:sldId id="760" r:id="rId153"/>
    <p:sldId id="358" r:id="rId154"/>
    <p:sldId id="359" r:id="rId155"/>
    <p:sldId id="360" r:id="rId156"/>
    <p:sldId id="361" r:id="rId157"/>
    <p:sldId id="362" r:id="rId158"/>
    <p:sldId id="363" r:id="rId159"/>
    <p:sldId id="364" r:id="rId160"/>
    <p:sldId id="365" r:id="rId161"/>
    <p:sldId id="366" r:id="rId162"/>
    <p:sldId id="367" r:id="rId163"/>
    <p:sldId id="368" r:id="rId164"/>
    <p:sldId id="369" r:id="rId165"/>
    <p:sldId id="370" r:id="rId166"/>
    <p:sldId id="371" r:id="rId167"/>
    <p:sldId id="372" r:id="rId168"/>
    <p:sldId id="373" r:id="rId169"/>
    <p:sldId id="374" r:id="rId170"/>
    <p:sldId id="375" r:id="rId171"/>
    <p:sldId id="376" r:id="rId172"/>
    <p:sldId id="377" r:id="rId173"/>
    <p:sldId id="378" r:id="rId174"/>
    <p:sldId id="379" r:id="rId175"/>
    <p:sldId id="380" r:id="rId176"/>
    <p:sldId id="381" r:id="rId177"/>
    <p:sldId id="382" r:id="rId178"/>
    <p:sldId id="383" r:id="rId179"/>
    <p:sldId id="384" r:id="rId180"/>
    <p:sldId id="385" r:id="rId181"/>
    <p:sldId id="386" r:id="rId182"/>
    <p:sldId id="387" r:id="rId183"/>
    <p:sldId id="388" r:id="rId184"/>
    <p:sldId id="389" r:id="rId185"/>
    <p:sldId id="390" r:id="rId186"/>
    <p:sldId id="391" r:id="rId187"/>
    <p:sldId id="392" r:id="rId188"/>
    <p:sldId id="393" r:id="rId189"/>
    <p:sldId id="394" r:id="rId190"/>
    <p:sldId id="395" r:id="rId191"/>
    <p:sldId id="396" r:id="rId192"/>
    <p:sldId id="397" r:id="rId193"/>
    <p:sldId id="445" r:id="rId194"/>
    <p:sldId id="328" r:id="rId195"/>
    <p:sldId id="329" r:id="rId196"/>
    <p:sldId id="426" r:id="rId197"/>
    <p:sldId id="354" r:id="rId198"/>
    <p:sldId id="353" r:id="rId199"/>
    <p:sldId id="351" r:id="rId200"/>
    <p:sldId id="352" r:id="rId201"/>
    <p:sldId id="417" r:id="rId202"/>
    <p:sldId id="418" r:id="rId203"/>
    <p:sldId id="405" r:id="rId204"/>
    <p:sldId id="407" r:id="rId205"/>
    <p:sldId id="403" r:id="rId206"/>
    <p:sldId id="324" r:id="rId207"/>
    <p:sldId id="326" r:id="rId208"/>
    <p:sldId id="413" r:id="rId209"/>
    <p:sldId id="412" r:id="rId210"/>
    <p:sldId id="527" r:id="rId211"/>
    <p:sldId id="528" r:id="rId212"/>
    <p:sldId id="409" r:id="rId2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0050"/>
    <a:srgbClr val="FF9300"/>
    <a:srgbClr val="0027FF"/>
    <a:srgbClr val="B70051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87" autoAdjust="0"/>
    <p:restoredTop sz="94604"/>
  </p:normalViewPr>
  <p:slideViewPr>
    <p:cSldViewPr snapToGrid="0" snapToObjects="1">
      <p:cViewPr>
        <p:scale>
          <a:sx n="100" d="100"/>
          <a:sy n="100" d="100"/>
        </p:scale>
        <p:origin x="-37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8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viewProps" Target="viewProp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theme" Target="theme/theme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tableStyles" Target="tableStyles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presProps" Target="presProps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Ya</a:t>
            </a:r>
            <a:r>
              <a:rPr lang="en-US" dirty="0"/>
              <a:t> los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visto</a:t>
            </a:r>
            <a:r>
              <a:rPr lang="en-US" dirty="0"/>
              <a:t>, no se </a:t>
            </a:r>
            <a:r>
              <a:rPr lang="en-US" dirty="0" err="1"/>
              <a:t>preocupen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80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204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11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8CFCAE2-478E-7146-9778-BF77F4B9321B}" type="slidenum">
              <a:rPr lang="en-US" altLang="en-US" sz="1200" b="0"/>
              <a:pPr/>
              <a:t>211</a:t>
            </a:fld>
            <a:endParaRPr lang="en-US" altLang="en-US" sz="1200" b="0"/>
          </a:p>
        </p:txBody>
      </p:sp>
      <p:sp>
        <p:nvSpPr>
          <p:cNvPr id="624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987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 </a:t>
            </a:r>
            <a:r>
              <a:rPr lang="en-US" dirty="0" err="1"/>
              <a:t>Karel</a:t>
            </a:r>
            <a:r>
              <a:rPr lang="en-US" dirty="0"/>
              <a:t> </a:t>
            </a:r>
            <a:r>
              <a:rPr lang="en-US" dirty="0" err="1"/>
              <a:t>hemos</a:t>
            </a:r>
            <a:r>
              <a:rPr lang="en-US" dirty="0"/>
              <a:t> dado </a:t>
            </a:r>
            <a:r>
              <a:rPr lang="en-US" dirty="0" err="1"/>
              <a:t>instrucciones</a:t>
            </a:r>
            <a:r>
              <a:rPr lang="en-US" baseline="0" dirty="0"/>
              <a:t> y </a:t>
            </a:r>
            <a:r>
              <a:rPr lang="en-US" baseline="0" dirty="0" err="1"/>
              <a:t>ustedes</a:t>
            </a:r>
            <a:r>
              <a:rPr lang="en-US" baseline="0" dirty="0"/>
              <a:t> la </a:t>
            </a:r>
            <a:r>
              <a:rPr lang="en-US" baseline="0" dirty="0" err="1"/>
              <a:t>han</a:t>
            </a:r>
            <a:r>
              <a:rPr lang="en-US" baseline="0" dirty="0"/>
              <a:t> </a:t>
            </a:r>
            <a:r>
              <a:rPr lang="en-US" baseline="0" dirty="0" err="1"/>
              <a:t>utilizado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9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04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tostadora</a:t>
            </a:r>
            <a:r>
              <a:rPr lang="en-US" baseline="0" dirty="0"/>
              <a:t> </a:t>
            </a:r>
            <a:r>
              <a:rPr lang="en-US" baseline="0" dirty="0" err="1"/>
              <a:t>nos</a:t>
            </a:r>
            <a:r>
              <a:rPr lang="en-US" baseline="0" dirty="0"/>
              <a:t> DEVUELVE un pan tostado.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76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</a:t>
            </a:r>
            <a:r>
              <a:rPr lang="en-US" baseline="0" dirty="0"/>
              <a:t> </a:t>
            </a:r>
            <a:r>
              <a:rPr lang="en-US" baseline="0" dirty="0" err="1"/>
              <a:t>importante</a:t>
            </a:r>
            <a:r>
              <a:rPr lang="en-US" baseline="0" dirty="0"/>
              <a:t> </a:t>
            </a:r>
            <a:r>
              <a:rPr lang="en-US" baseline="0" dirty="0" err="1"/>
              <a:t>es</a:t>
            </a:r>
            <a:r>
              <a:rPr lang="en-US" baseline="0" dirty="0"/>
              <a:t> </a:t>
            </a:r>
            <a:r>
              <a:rPr lang="en-US" baseline="0" dirty="0" err="1"/>
              <a:t>que</a:t>
            </a:r>
            <a:r>
              <a:rPr lang="en-US" baseline="0" dirty="0"/>
              <a:t> no </a:t>
            </a:r>
            <a:r>
              <a:rPr lang="en-US" baseline="0" dirty="0" err="1"/>
              <a:t>necesito</a:t>
            </a:r>
            <a:r>
              <a:rPr lang="en-US" baseline="0" dirty="0"/>
              <a:t> </a:t>
            </a:r>
            <a:r>
              <a:rPr lang="en-US" baseline="0" dirty="0" err="1"/>
              <a:t>una</a:t>
            </a:r>
            <a:r>
              <a:rPr lang="en-US" baseline="0" dirty="0"/>
              <a:t> </a:t>
            </a:r>
            <a:r>
              <a:rPr lang="en-US" baseline="0" dirty="0" err="1"/>
              <a:t>tostadora</a:t>
            </a:r>
            <a:r>
              <a:rPr lang="en-US" baseline="0" dirty="0"/>
              <a:t> </a:t>
            </a:r>
            <a:r>
              <a:rPr lang="en-US" baseline="0" dirty="0" err="1"/>
              <a:t>diferente</a:t>
            </a:r>
            <a:r>
              <a:rPr lang="en-US" baseline="0" dirty="0"/>
              <a:t> </a:t>
            </a:r>
            <a:r>
              <a:rPr lang="en-US" baseline="0" dirty="0" err="1"/>
              <a:t>para</a:t>
            </a:r>
            <a:r>
              <a:rPr lang="en-US" baseline="0" dirty="0"/>
              <a:t> </a:t>
            </a:r>
            <a:r>
              <a:rPr lang="en-US" baseline="0" dirty="0" err="1"/>
              <a:t>cada</a:t>
            </a:r>
            <a:r>
              <a:rPr lang="en-US" baseline="0" dirty="0"/>
              <a:t> </a:t>
            </a:r>
            <a:r>
              <a:rPr lang="en-US" baseline="0" dirty="0" err="1"/>
              <a:t>tipo</a:t>
            </a:r>
            <a:r>
              <a:rPr lang="en-US" baseline="0" dirty="0"/>
              <a:t> de PAN. </a:t>
            </a:r>
            <a:r>
              <a:rPr lang="en-US" baseline="0" dirty="0" err="1"/>
              <a:t>Una</a:t>
            </a:r>
            <a:r>
              <a:rPr lang="en-US" baseline="0" dirty="0"/>
              <a:t> </a:t>
            </a:r>
            <a:r>
              <a:rPr lang="en-US" baseline="0" dirty="0" err="1"/>
              <a:t>tostadora</a:t>
            </a:r>
            <a:r>
              <a:rPr lang="en-US" baseline="0" dirty="0"/>
              <a:t> </a:t>
            </a:r>
            <a:r>
              <a:rPr lang="en-US" baseline="0" dirty="0" err="1"/>
              <a:t>toma</a:t>
            </a:r>
            <a:r>
              <a:rPr lang="en-US" baseline="0" dirty="0"/>
              <a:t> </a:t>
            </a:r>
            <a:r>
              <a:rPr lang="en-US" baseline="0" dirty="0" err="1"/>
              <a:t>diferentes</a:t>
            </a:r>
            <a:r>
              <a:rPr lang="en-US" baseline="0" dirty="0"/>
              <a:t> </a:t>
            </a:r>
            <a:r>
              <a:rPr lang="en-US" baseline="0" dirty="0" err="1"/>
              <a:t>tipos</a:t>
            </a:r>
            <a:r>
              <a:rPr lang="en-US" baseline="0" dirty="0"/>
              <a:t> de panes.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96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Loe</a:t>
            </a:r>
            <a:r>
              <a:rPr lang="en-US" baseline="0" dirty="0"/>
              <a:t> </a:t>
            </a:r>
            <a:r>
              <a:rPr lang="en-US" baseline="0" dirty="0" err="1"/>
              <a:t>métodos</a:t>
            </a:r>
            <a:r>
              <a:rPr lang="en-US" baseline="0" dirty="0"/>
              <a:t> no NECESARIAMENTE </a:t>
            </a:r>
            <a:r>
              <a:rPr lang="en-US" baseline="0" dirty="0" err="1"/>
              <a:t>funcionan</a:t>
            </a:r>
            <a:r>
              <a:rPr lang="en-US" baseline="0" dirty="0"/>
              <a:t> </a:t>
            </a:r>
            <a:r>
              <a:rPr lang="en-US" baseline="0" dirty="0" err="1"/>
              <a:t>para</a:t>
            </a:r>
            <a:r>
              <a:rPr lang="en-US" baseline="0" dirty="0"/>
              <a:t> </a:t>
            </a:r>
            <a:r>
              <a:rPr lang="en-US" baseline="0" dirty="0" err="1"/>
              <a:t>todas</a:t>
            </a:r>
            <a:r>
              <a:rPr lang="en-US" baseline="0" dirty="0"/>
              <a:t> </a:t>
            </a:r>
            <a:r>
              <a:rPr lang="en-US" baseline="0" dirty="0" err="1"/>
              <a:t>las</a:t>
            </a:r>
            <a:r>
              <a:rPr lang="en-US" baseline="0" dirty="0"/>
              <a:t> </a:t>
            </a:r>
            <a:r>
              <a:rPr lang="en-US" baseline="0" dirty="0" err="1"/>
              <a:t>entradas</a:t>
            </a:r>
            <a:r>
              <a:rPr lang="en-US" baseline="0" dirty="0"/>
              <a:t> (</a:t>
            </a:r>
            <a:r>
              <a:rPr lang="en-US" baseline="0" dirty="0" err="1"/>
              <a:t>insumos</a:t>
            </a:r>
            <a:r>
              <a:rPr lang="en-US" baseline="0"/>
              <a:t>=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7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805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149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88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197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88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175" y="243840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0" y="842963"/>
            <a:ext cx="2895600" cy="601821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057400" y="914400"/>
            <a:ext cx="6627813" cy="1524000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505200" y="2743200"/>
            <a:ext cx="4572000" cy="175260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 sz="23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5B824BA0-7EAA-B644-981D-AEE32D073343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99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057B1B-BD23-DA4C-86B7-F6102E23E60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07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5334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B71070-AD21-A147-8145-E0D14F532D84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6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19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F10949-C82C-934B-8641-20743F9B338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529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67474C-EBE6-2C4C-B208-A657B040C3B7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351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A70F84-24DE-1149-9F6F-0AB1F5A6D15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1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DD3BEB-177A-6E47-A6BA-918AC1A5B78F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16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3BA090-C35D-9F47-94BB-A2091BD8E0B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39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BBFABC-914C-4149-9393-42A827E39BE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88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843A1-F502-1B4D-B5E4-427E72F092C9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2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6A842D-A80C-0446-BC60-511E0181E832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2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33400"/>
            <a:ext cx="815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143000"/>
            <a:ext cx="838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hlink"/>
                </a:solidFill>
                <a:latin typeface="Helvetica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00085B42-2B1D-D34C-AC8F-1DA857B9CEF5}" type="slidenum">
              <a:rPr lang="en-US" altLang="en-US" smtClean="0">
                <a:solidFill>
                  <a:srgbClr val="FFCC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66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6" r:id="rId12"/>
  </p:sldLayoutIdLst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5pPr>
      <a:lvl6pPr marL="4572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6pPr>
      <a:lvl7pPr marL="9144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7pPr>
      <a:lvl8pPr marL="13716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8pPr>
      <a:lvl9pPr marL="18288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Monotype Sorts" charset="2"/>
        <a:buChar char="u"/>
        <a:defRPr kumimoji="1" sz="27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Monotype Sorts" charset="2"/>
        <a:defRPr kumimoji="1"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tif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5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212725"/>
            <a:ext cx="1663700" cy="16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Métodos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235200"/>
            <a:ext cx="927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Rounded MT Bold"/>
                <a:cs typeface="Arial Rounded MT Bold"/>
              </a:rPr>
              <a:t>“Con un </a:t>
            </a:r>
            <a:r>
              <a:rPr lang="en-US" sz="3200" b="1" u="sng" dirty="0" err="1">
                <a:latin typeface="Arial Rounded MT Bold"/>
                <a:cs typeface="Arial Rounded MT Bold"/>
              </a:rPr>
              <a:t>método</a:t>
            </a:r>
            <a:r>
              <a:rPr lang="en-US" sz="3200" dirty="0">
                <a:latin typeface="Arial Rounded MT Bold"/>
                <a:cs typeface="Arial Rounded MT Bold"/>
              </a:rPr>
              <a:t> y con </a:t>
            </a:r>
            <a:r>
              <a:rPr lang="en-US" sz="3200" b="1" u="sng" dirty="0" err="1">
                <a:latin typeface="Arial Rounded MT Bold"/>
                <a:cs typeface="Arial Rounded MT Bold"/>
              </a:rPr>
              <a:t>lógica</a:t>
            </a:r>
            <a:r>
              <a:rPr lang="en-US" sz="3200" dirty="0">
                <a:latin typeface="Arial Rounded MT Bold"/>
                <a:cs typeface="Arial Rounded MT Bold"/>
              </a:rPr>
              <a:t> </a:t>
            </a:r>
            <a:r>
              <a:rPr lang="en-US" sz="3200" dirty="0" err="1">
                <a:latin typeface="Arial Rounded MT Bold"/>
                <a:cs typeface="Arial Rounded MT Bold"/>
              </a:rPr>
              <a:t>puedes</a:t>
            </a:r>
            <a:r>
              <a:rPr lang="en-US" sz="3200" dirty="0">
                <a:latin typeface="Arial Rounded MT Bold"/>
                <a:cs typeface="Arial Rounded MT Bold"/>
              </a:rPr>
              <a:t> </a:t>
            </a:r>
            <a:r>
              <a:rPr lang="en-US" sz="3200" dirty="0" err="1">
                <a:latin typeface="Arial Rounded MT Bold"/>
                <a:cs typeface="Arial Rounded MT Bold"/>
              </a:rPr>
              <a:t>alcanzar</a:t>
            </a:r>
            <a:r>
              <a:rPr lang="en-US" sz="3200" dirty="0">
                <a:latin typeface="Arial Rounded MT Bold"/>
                <a:cs typeface="Arial Rounded MT Bold"/>
              </a:rPr>
              <a:t> </a:t>
            </a:r>
            <a:r>
              <a:rPr lang="en-US" sz="3200" dirty="0" err="1">
                <a:latin typeface="Arial Rounded MT Bold"/>
                <a:cs typeface="Arial Rounded MT Bold"/>
              </a:rPr>
              <a:t>cualquier</a:t>
            </a:r>
            <a:r>
              <a:rPr lang="en-US" sz="3200" dirty="0">
                <a:latin typeface="Arial Rounded MT Bold"/>
                <a:cs typeface="Arial Rounded MT Bold"/>
              </a:rPr>
              <a:t> </a:t>
            </a:r>
            <a:r>
              <a:rPr lang="en-US" sz="3200" dirty="0" err="1">
                <a:latin typeface="Arial Rounded MT Bold"/>
                <a:cs typeface="Arial Rounded MT Bold"/>
              </a:rPr>
              <a:t>cosa</a:t>
            </a:r>
            <a:r>
              <a:rPr lang="en-US" sz="3200" dirty="0">
                <a:latin typeface="Arial Rounded MT Bold"/>
                <a:cs typeface="Arial Rounded MT Bold"/>
              </a:rPr>
              <a:t>” </a:t>
            </a:r>
          </a:p>
          <a:p>
            <a:pPr algn="ctr"/>
            <a:r>
              <a:rPr lang="en-US" sz="3200" dirty="0">
                <a:latin typeface="Arial Rounded MT Bold"/>
                <a:cs typeface="Arial Rounded MT Bold"/>
              </a:rPr>
              <a:t>                                                   </a:t>
            </a:r>
            <a:r>
              <a:rPr lang="en-US" sz="1400" dirty="0">
                <a:latin typeface="Arial Rounded MT Bold"/>
                <a:cs typeface="Arial Rounded MT Bold"/>
              </a:rPr>
              <a:t>(Agatha Christie, </a:t>
            </a:r>
            <a:r>
              <a:rPr lang="en-US" sz="1400" dirty="0" err="1">
                <a:latin typeface="Arial Rounded MT Bold"/>
                <a:cs typeface="Arial Rounded MT Bold"/>
              </a:rPr>
              <a:t>Pairot</a:t>
            </a:r>
            <a:r>
              <a:rPr lang="en-US" sz="1400" dirty="0">
                <a:latin typeface="Arial Rounded MT Bold"/>
                <a:cs typeface="Arial Rounded MT Bold"/>
              </a:rPr>
              <a:t> Investigates, 1924)</a:t>
            </a:r>
          </a:p>
        </p:txBody>
      </p:sp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0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2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321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 err="1">
                <a:solidFill>
                  <a:srgbClr val="010000"/>
                </a:solidFill>
              </a:rPr>
              <a:t>parámetro</a:t>
            </a: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C4D11BC-3677-3245-BCF9-8A98DA915FE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Los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son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como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tostadora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73331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4"/>
          <p:cNvGraphicFramePr>
            <a:graphicFrameLocks noGrp="1"/>
          </p:cNvGraphicFramePr>
          <p:nvPr/>
        </p:nvGraphicFramePr>
        <p:xfrm>
          <a:off x="609600" y="1812925"/>
          <a:ext cx="8001000" cy="1464946"/>
        </p:xfrm>
        <a:graphic>
          <a:graphicData uri="http://schemas.openxmlformats.org/drawingml/2006/table">
            <a:tbl>
              <a:tblPr/>
              <a:tblGrid>
                <a:gridCol w="193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7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3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7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Result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!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not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!(2 == 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&amp;&amp;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(2 == 3) &amp;&amp; (-1 &lt; 5)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7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||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(2 == 3) || (-1 &lt; 5)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8292" y="3960200"/>
            <a:ext cx="7887416" cy="2289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4341813" algn="l"/>
              </a:tabLst>
            </a:pPr>
            <a:r>
              <a:rPr lang="en-US" altLang="x-none" sz="2400" dirty="0"/>
              <a:t>Cannot "chain" tests as in algebra; use &amp;&amp; or || instead</a:t>
            </a:r>
          </a:p>
          <a:p>
            <a:pPr algn="l">
              <a:tabLst>
                <a:tab pos="4341813" algn="l"/>
              </a:tabLst>
            </a:pPr>
            <a:endParaRPr lang="en-US" altLang="x-none" sz="2400" b="1" dirty="0">
              <a:latin typeface="Courier New" charset="0"/>
            </a:endParaRPr>
          </a:p>
          <a:p>
            <a:pPr algn="l">
              <a:lnSpc>
                <a:spcPct val="80000"/>
              </a:lnSpc>
              <a:tabLst>
                <a:tab pos="4341813" algn="l"/>
              </a:tabLst>
            </a:pPr>
            <a:r>
              <a:rPr lang="en-US" altLang="x-none" sz="24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assume x is 15	// correct version</a:t>
            </a:r>
          </a:p>
          <a:p>
            <a:pPr algn="l">
              <a:lnSpc>
                <a:spcPct val="80000"/>
              </a:lnSpc>
              <a:tabLst>
                <a:tab pos="4341813" algn="l"/>
              </a:tabLst>
            </a:pPr>
            <a:r>
              <a:rPr lang="en-US" altLang="x-none" sz="24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2 &lt;= x</a:t>
            </a:r>
            <a:r>
              <a:rPr lang="en-US" altLang="x-none" sz="2400" dirty="0">
                <a:latin typeface="Courier" charset="0"/>
                <a:ea typeface="Courier" charset="0"/>
                <a:cs typeface="Courier" charset="0"/>
              </a:rPr>
              <a:t> &lt;= 10	</a:t>
            </a:r>
            <a:r>
              <a:rPr lang="en-US" altLang="x-none" sz="24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2 &lt;= x</a:t>
            </a:r>
            <a:r>
              <a:rPr lang="en-US" altLang="x-none" sz="2400" dirty="0">
                <a:latin typeface="Courier" charset="0"/>
                <a:ea typeface="Courier" charset="0"/>
                <a:cs typeface="Courier" charset="0"/>
              </a:rPr>
              <a:t> &amp;&amp; </a:t>
            </a:r>
            <a:r>
              <a:rPr lang="en-US" altLang="x-none" sz="24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x &lt;= 10</a:t>
            </a:r>
            <a:endParaRPr lang="en-US" altLang="x-none" sz="2400" dirty="0">
              <a:latin typeface="Courier" charset="0"/>
              <a:ea typeface="Courier" charset="0"/>
              <a:cs typeface="Courier" charset="0"/>
            </a:endParaRPr>
          </a:p>
          <a:p>
            <a:pPr algn="l">
              <a:lnSpc>
                <a:spcPct val="80000"/>
              </a:lnSpc>
              <a:tabLst>
                <a:tab pos="4341813" algn="l"/>
              </a:tabLst>
            </a:pPr>
            <a:r>
              <a:rPr lang="en-US" altLang="x-none" sz="2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true   &lt;= 10	</a:t>
            </a:r>
            <a:r>
              <a:rPr lang="en-US" altLang="x-none" sz="2400" b="1" dirty="0">
                <a:latin typeface="Courier" charset="0"/>
                <a:ea typeface="Courier" charset="0"/>
                <a:cs typeface="Courier" charset="0"/>
              </a:rPr>
              <a:t>true   &amp;&amp; false</a:t>
            </a:r>
            <a:endParaRPr lang="en-US" altLang="x-none" sz="2400" b="1" dirty="0">
              <a:solidFill>
                <a:srgbClr val="8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>
              <a:lnSpc>
                <a:spcPct val="80000"/>
              </a:lnSpc>
              <a:tabLst>
                <a:tab pos="4341813" algn="l"/>
              </a:tabLst>
            </a:pPr>
            <a:r>
              <a:rPr lang="en-US" altLang="x-none" sz="2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Error!	</a:t>
            </a:r>
            <a:r>
              <a:rPr lang="en-US" altLang="x-none" sz="2400" dirty="0">
                <a:solidFill>
                  <a:srgbClr val="003399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endParaRPr lang="en-US" altLang="x-none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4777" y="1383268"/>
            <a:ext cx="256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 order of precedence: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Logical Operators</a:t>
            </a:r>
          </a:p>
        </p:txBody>
      </p:sp>
    </p:spTree>
    <p:extLst>
      <p:ext uri="{BB962C8B-B14F-4D97-AF65-F5344CB8AC3E}">
        <p14:creationId xmlns:p14="http://schemas.microsoft.com/office/powerpoint/2010/main" val="15603992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057" y="504967"/>
            <a:ext cx="4405693" cy="33409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0713" y="6027003"/>
            <a:ext cx="405091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*know your logical precedence</a:t>
            </a:r>
          </a:p>
          <a:p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6E38BB-62FA-F64F-B496-74B4C70F324F}"/>
              </a:ext>
            </a:extLst>
          </p:cNvPr>
          <p:cNvSpPr/>
          <p:nvPr/>
        </p:nvSpPr>
        <p:spPr>
          <a:xfrm>
            <a:off x="1337762" y="4240622"/>
            <a:ext cx="68210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food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drinks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isAllowed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!food || drinks;</a:t>
            </a:r>
          </a:p>
        </p:txBody>
      </p:sp>
    </p:spTree>
    <p:extLst>
      <p:ext uri="{BB962C8B-B14F-4D97-AF65-F5344CB8AC3E}">
        <p14:creationId xmlns:p14="http://schemas.microsoft.com/office/powerpoint/2010/main" val="26039888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74" y="1101028"/>
            <a:ext cx="3175000" cy="425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3429" y="994317"/>
            <a:ext cx="3722649" cy="4347117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George Boole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63337" y="5609065"/>
            <a:ext cx="4637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English Mathematician 1815 </a:t>
            </a:r>
            <a:r>
              <a:rPr lang="mr-IN" sz="2400" dirty="0"/>
              <a:t>–</a:t>
            </a:r>
            <a:r>
              <a:rPr lang="en-US" sz="2400" dirty="0"/>
              <a:t> 1864</a:t>
            </a:r>
          </a:p>
          <a:p>
            <a:pPr algn="ctr"/>
            <a:r>
              <a:rPr lang="en-US" sz="2400" dirty="0"/>
              <a:t>Boole died of being too cool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750741" y="2141034"/>
            <a:ext cx="1561171" cy="356839"/>
            <a:chOff x="1750741" y="2141034"/>
            <a:chExt cx="1561171" cy="356839"/>
          </a:xfrm>
        </p:grpSpPr>
        <p:sp>
          <p:nvSpPr>
            <p:cNvPr id="8" name="Freeform 7"/>
            <p:cNvSpPr/>
            <p:nvPr/>
          </p:nvSpPr>
          <p:spPr>
            <a:xfrm>
              <a:off x="1806498" y="2141034"/>
              <a:ext cx="1505414" cy="356839"/>
            </a:xfrm>
            <a:custGeom>
              <a:avLst/>
              <a:gdLst>
                <a:gd name="connsiteX0" fmla="*/ 1505414 w 1505414"/>
                <a:gd name="connsiteY0" fmla="*/ 0 h 356839"/>
                <a:gd name="connsiteX1" fmla="*/ 1449658 w 1505414"/>
                <a:gd name="connsiteY1" fmla="*/ 11151 h 356839"/>
                <a:gd name="connsiteX2" fmla="*/ 323385 w 1505414"/>
                <a:gd name="connsiteY2" fmla="*/ 22303 h 356839"/>
                <a:gd name="connsiteX3" fmla="*/ 334536 w 1505414"/>
                <a:gd name="connsiteY3" fmla="*/ 144966 h 356839"/>
                <a:gd name="connsiteX4" fmla="*/ 356839 w 1505414"/>
                <a:gd name="connsiteY4" fmla="*/ 234176 h 356839"/>
                <a:gd name="connsiteX5" fmla="*/ 423746 w 1505414"/>
                <a:gd name="connsiteY5" fmla="*/ 312234 h 356839"/>
                <a:gd name="connsiteX6" fmla="*/ 457200 w 1505414"/>
                <a:gd name="connsiteY6" fmla="*/ 323386 h 356839"/>
                <a:gd name="connsiteX7" fmla="*/ 524107 w 1505414"/>
                <a:gd name="connsiteY7" fmla="*/ 356839 h 356839"/>
                <a:gd name="connsiteX8" fmla="*/ 657922 w 1505414"/>
                <a:gd name="connsiteY8" fmla="*/ 345688 h 356839"/>
                <a:gd name="connsiteX9" fmla="*/ 691375 w 1505414"/>
                <a:gd name="connsiteY9" fmla="*/ 334537 h 356839"/>
                <a:gd name="connsiteX10" fmla="*/ 713678 w 1505414"/>
                <a:gd name="connsiteY10" fmla="*/ 312234 h 356839"/>
                <a:gd name="connsiteX11" fmla="*/ 735980 w 1505414"/>
                <a:gd name="connsiteY11" fmla="*/ 278781 h 356839"/>
                <a:gd name="connsiteX12" fmla="*/ 769434 w 1505414"/>
                <a:gd name="connsiteY12" fmla="*/ 122664 h 356839"/>
                <a:gd name="connsiteX13" fmla="*/ 758282 w 1505414"/>
                <a:gd name="connsiteY13" fmla="*/ 44605 h 356839"/>
                <a:gd name="connsiteX14" fmla="*/ 524107 w 1505414"/>
                <a:gd name="connsiteY14" fmla="*/ 55756 h 356839"/>
                <a:gd name="connsiteX15" fmla="*/ 78058 w 1505414"/>
                <a:gd name="connsiteY15" fmla="*/ 66907 h 356839"/>
                <a:gd name="connsiteX16" fmla="*/ 22302 w 1505414"/>
                <a:gd name="connsiteY16" fmla="*/ 111512 h 356839"/>
                <a:gd name="connsiteX17" fmla="*/ 0 w 1505414"/>
                <a:gd name="connsiteY17" fmla="*/ 133815 h 356839"/>
                <a:gd name="connsiteX18" fmla="*/ 11151 w 1505414"/>
                <a:gd name="connsiteY18" fmla="*/ 267629 h 356839"/>
                <a:gd name="connsiteX19" fmla="*/ 33453 w 1505414"/>
                <a:gd name="connsiteY19" fmla="*/ 289932 h 356839"/>
                <a:gd name="connsiteX20" fmla="*/ 78058 w 1505414"/>
                <a:gd name="connsiteY20" fmla="*/ 278781 h 356839"/>
                <a:gd name="connsiteX21" fmla="*/ 144965 w 1505414"/>
                <a:gd name="connsiteY21" fmla="*/ 245327 h 356839"/>
                <a:gd name="connsiteX22" fmla="*/ 189570 w 1505414"/>
                <a:gd name="connsiteY22" fmla="*/ 200722 h 356839"/>
                <a:gd name="connsiteX23" fmla="*/ 200722 w 1505414"/>
                <a:gd name="connsiteY23" fmla="*/ 66907 h 35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05414" h="356839">
                  <a:moveTo>
                    <a:pt x="1505414" y="0"/>
                  </a:moveTo>
                  <a:cubicBezTo>
                    <a:pt x="1486829" y="3717"/>
                    <a:pt x="1468608" y="10793"/>
                    <a:pt x="1449658" y="11151"/>
                  </a:cubicBezTo>
                  <a:cubicBezTo>
                    <a:pt x="1074282" y="18234"/>
                    <a:pt x="696153" y="-22429"/>
                    <a:pt x="323385" y="22303"/>
                  </a:cubicBezTo>
                  <a:cubicBezTo>
                    <a:pt x="282621" y="27195"/>
                    <a:pt x="329444" y="104227"/>
                    <a:pt x="334536" y="144966"/>
                  </a:cubicBezTo>
                  <a:cubicBezTo>
                    <a:pt x="336657" y="161936"/>
                    <a:pt x="346723" y="213944"/>
                    <a:pt x="356839" y="234176"/>
                  </a:cubicBezTo>
                  <a:cubicBezTo>
                    <a:pt x="366827" y="254153"/>
                    <a:pt x="407284" y="306746"/>
                    <a:pt x="423746" y="312234"/>
                  </a:cubicBezTo>
                  <a:cubicBezTo>
                    <a:pt x="434897" y="315951"/>
                    <a:pt x="446686" y="318129"/>
                    <a:pt x="457200" y="323386"/>
                  </a:cubicBezTo>
                  <a:cubicBezTo>
                    <a:pt x="543660" y="366617"/>
                    <a:pt x="440025" y="328813"/>
                    <a:pt x="524107" y="356839"/>
                  </a:cubicBezTo>
                  <a:cubicBezTo>
                    <a:pt x="568712" y="353122"/>
                    <a:pt x="613555" y="351603"/>
                    <a:pt x="657922" y="345688"/>
                  </a:cubicBezTo>
                  <a:cubicBezTo>
                    <a:pt x="669573" y="344135"/>
                    <a:pt x="681296" y="340585"/>
                    <a:pt x="691375" y="334537"/>
                  </a:cubicBezTo>
                  <a:cubicBezTo>
                    <a:pt x="700390" y="329128"/>
                    <a:pt x="707110" y="320444"/>
                    <a:pt x="713678" y="312234"/>
                  </a:cubicBezTo>
                  <a:cubicBezTo>
                    <a:pt x="722050" y="301769"/>
                    <a:pt x="728546" y="289932"/>
                    <a:pt x="735980" y="278781"/>
                  </a:cubicBezTo>
                  <a:cubicBezTo>
                    <a:pt x="767758" y="183443"/>
                    <a:pt x="755366" y="235200"/>
                    <a:pt x="769434" y="122664"/>
                  </a:cubicBezTo>
                  <a:cubicBezTo>
                    <a:pt x="765717" y="96644"/>
                    <a:pt x="783640" y="51521"/>
                    <a:pt x="758282" y="44605"/>
                  </a:cubicBezTo>
                  <a:cubicBezTo>
                    <a:pt x="682889" y="24043"/>
                    <a:pt x="602212" y="53195"/>
                    <a:pt x="524107" y="55756"/>
                  </a:cubicBezTo>
                  <a:lnTo>
                    <a:pt x="78058" y="66907"/>
                  </a:lnTo>
                  <a:cubicBezTo>
                    <a:pt x="24210" y="120758"/>
                    <a:pt x="92638" y="55243"/>
                    <a:pt x="22302" y="111512"/>
                  </a:cubicBezTo>
                  <a:cubicBezTo>
                    <a:pt x="14092" y="118080"/>
                    <a:pt x="7434" y="126381"/>
                    <a:pt x="0" y="133815"/>
                  </a:cubicBezTo>
                  <a:cubicBezTo>
                    <a:pt x="3717" y="178420"/>
                    <a:pt x="1773" y="223863"/>
                    <a:pt x="11151" y="267629"/>
                  </a:cubicBezTo>
                  <a:cubicBezTo>
                    <a:pt x="13354" y="277909"/>
                    <a:pt x="23083" y="288203"/>
                    <a:pt x="33453" y="289932"/>
                  </a:cubicBezTo>
                  <a:cubicBezTo>
                    <a:pt x="48570" y="292452"/>
                    <a:pt x="63322" y="282991"/>
                    <a:pt x="78058" y="278781"/>
                  </a:cubicBezTo>
                  <a:cubicBezTo>
                    <a:pt x="107737" y="270301"/>
                    <a:pt x="120531" y="266271"/>
                    <a:pt x="144965" y="245327"/>
                  </a:cubicBezTo>
                  <a:cubicBezTo>
                    <a:pt x="160930" y="231643"/>
                    <a:pt x="189570" y="200722"/>
                    <a:pt x="189570" y="200722"/>
                  </a:cubicBezTo>
                  <a:cubicBezTo>
                    <a:pt x="211302" y="135531"/>
                    <a:pt x="200722" y="179023"/>
                    <a:pt x="200722" y="66907"/>
                  </a:cubicBezTo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1750741" y="2148342"/>
              <a:ext cx="270875" cy="215717"/>
            </a:xfrm>
            <a:custGeom>
              <a:avLst/>
              <a:gdLst>
                <a:gd name="connsiteX0" fmla="*/ 256479 w 270875"/>
                <a:gd name="connsiteY0" fmla="*/ 3843 h 215717"/>
                <a:gd name="connsiteX1" fmla="*/ 111513 w 270875"/>
                <a:gd name="connsiteY1" fmla="*/ 14995 h 215717"/>
                <a:gd name="connsiteX2" fmla="*/ 0 w 270875"/>
                <a:gd name="connsiteY2" fmla="*/ 37297 h 215717"/>
                <a:gd name="connsiteX3" fmla="*/ 22303 w 270875"/>
                <a:gd name="connsiteY3" fmla="*/ 104204 h 215717"/>
                <a:gd name="connsiteX4" fmla="*/ 33454 w 270875"/>
                <a:gd name="connsiteY4" fmla="*/ 171112 h 215717"/>
                <a:gd name="connsiteX5" fmla="*/ 78059 w 270875"/>
                <a:gd name="connsiteY5" fmla="*/ 215717 h 215717"/>
                <a:gd name="connsiteX6" fmla="*/ 133815 w 270875"/>
                <a:gd name="connsiteY6" fmla="*/ 204565 h 215717"/>
                <a:gd name="connsiteX7" fmla="*/ 156118 w 270875"/>
                <a:gd name="connsiteY7" fmla="*/ 182263 h 215717"/>
                <a:gd name="connsiteX8" fmla="*/ 211874 w 270875"/>
                <a:gd name="connsiteY8" fmla="*/ 137658 h 215717"/>
                <a:gd name="connsiteX9" fmla="*/ 256479 w 270875"/>
                <a:gd name="connsiteY9" fmla="*/ 81902 h 215717"/>
                <a:gd name="connsiteX10" fmla="*/ 256479 w 270875"/>
                <a:gd name="connsiteY10" fmla="*/ 3843 h 21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0875" h="215717">
                  <a:moveTo>
                    <a:pt x="256479" y="3843"/>
                  </a:moveTo>
                  <a:cubicBezTo>
                    <a:pt x="232318" y="-7308"/>
                    <a:pt x="159571" y="8727"/>
                    <a:pt x="111513" y="14995"/>
                  </a:cubicBezTo>
                  <a:cubicBezTo>
                    <a:pt x="73924" y="19898"/>
                    <a:pt x="0" y="37297"/>
                    <a:pt x="0" y="37297"/>
                  </a:cubicBezTo>
                  <a:cubicBezTo>
                    <a:pt x="7434" y="59599"/>
                    <a:pt x="18438" y="81015"/>
                    <a:pt x="22303" y="104204"/>
                  </a:cubicBezTo>
                  <a:cubicBezTo>
                    <a:pt x="26020" y="126507"/>
                    <a:pt x="23342" y="150889"/>
                    <a:pt x="33454" y="171112"/>
                  </a:cubicBezTo>
                  <a:cubicBezTo>
                    <a:pt x="42857" y="189919"/>
                    <a:pt x="78059" y="215717"/>
                    <a:pt x="78059" y="215717"/>
                  </a:cubicBezTo>
                  <a:cubicBezTo>
                    <a:pt x="96644" y="212000"/>
                    <a:pt x="116394" y="212031"/>
                    <a:pt x="133815" y="204565"/>
                  </a:cubicBezTo>
                  <a:cubicBezTo>
                    <a:pt x="143478" y="200424"/>
                    <a:pt x="147908" y="188831"/>
                    <a:pt x="156118" y="182263"/>
                  </a:cubicBezTo>
                  <a:cubicBezTo>
                    <a:pt x="188310" y="156509"/>
                    <a:pt x="187946" y="167568"/>
                    <a:pt x="211874" y="137658"/>
                  </a:cubicBezTo>
                  <a:cubicBezTo>
                    <a:pt x="268143" y="67322"/>
                    <a:pt x="202628" y="135750"/>
                    <a:pt x="256479" y="81902"/>
                  </a:cubicBezTo>
                  <a:cubicBezTo>
                    <a:pt x="269981" y="41395"/>
                    <a:pt x="280640" y="14994"/>
                    <a:pt x="256479" y="384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886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Game Show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079500"/>
            <a:ext cx="7924800" cy="4699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51544" y="3067291"/>
            <a:ext cx="567160" cy="3472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34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601884" y="902827"/>
            <a:ext cx="8090704" cy="3252485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736089" y="4572001"/>
            <a:ext cx="3290953" cy="18111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Choose a Door</a:t>
            </a:r>
          </a:p>
        </p:txBody>
      </p:sp>
      <p:sp>
        <p:nvSpPr>
          <p:cNvPr id="6" name="Rectangle 5"/>
          <p:cNvSpPr/>
          <p:nvPr/>
        </p:nvSpPr>
        <p:spPr>
          <a:xfrm>
            <a:off x="916868" y="963795"/>
            <a:ext cx="101049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4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door = </a:t>
            </a:r>
            <a:r>
              <a:rPr lang="en-US" sz="2400" dirty="0" err="1">
                <a:latin typeface="Courier"/>
                <a:cs typeface="Courier"/>
              </a:rPr>
              <a:t>readInt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/>
                <a:cs typeface="Courier"/>
              </a:rPr>
              <a:t>"Door: "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// while the input is invalid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/>
                <a:cs typeface="Courier"/>
              </a:rPr>
              <a:t>while</a:t>
            </a:r>
            <a:r>
              <a:rPr lang="en-US" sz="2400" dirty="0">
                <a:latin typeface="Courier"/>
                <a:cs typeface="Courier"/>
              </a:rPr>
              <a:t>(door &lt; 1 || door &gt; 3) {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// tell the user the input was invalid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err="1">
                <a:latin typeface="Courier"/>
                <a:cs typeface="Courier"/>
              </a:rPr>
              <a:t>imprimir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/>
                <a:cs typeface="Courier"/>
              </a:rPr>
              <a:t>"Invalid door!"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// ask for a new input</a:t>
            </a:r>
          </a:p>
          <a:p>
            <a:r>
              <a:rPr lang="en-US" sz="2400" dirty="0">
                <a:latin typeface="Courier"/>
                <a:cs typeface="Courier"/>
              </a:rPr>
              <a:t>	door = </a:t>
            </a:r>
            <a:r>
              <a:rPr lang="en-US" sz="2400" dirty="0" err="1">
                <a:latin typeface="Courier"/>
                <a:cs typeface="Courier"/>
              </a:rPr>
              <a:t>readInt</a:t>
            </a:r>
            <a:r>
              <a:rPr lang="en-US" sz="2400" dirty="0">
                <a:latin typeface="Courier"/>
                <a:cs typeface="Courier"/>
              </a:rPr>
              <a:t>("Door: ");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3117229" y="4722942"/>
            <a:ext cx="2771179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300" dirty="0">
                <a:latin typeface="Courier"/>
                <a:cs typeface="Courier"/>
              </a:rPr>
              <a:t>||		or</a:t>
            </a:r>
          </a:p>
          <a:p>
            <a:r>
              <a:rPr lang="en-US" sz="4300" dirty="0">
                <a:latin typeface="Courier"/>
                <a:cs typeface="Courier"/>
              </a:rPr>
              <a:t>&amp;&amp;		and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34640" y="1723539"/>
            <a:ext cx="1692408" cy="43694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207945" y="1716362"/>
            <a:ext cx="1579397" cy="43694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2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/>
      <p:bldP spid="9" grpId="0" animBg="1"/>
      <p:bldP spid="9" grpId="1" animBg="1"/>
      <p:bldP spid="14" grpId="0" animBg="1"/>
      <p:bldP spid="14" grpId="1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984834"/>
            <a:ext cx="7569772" cy="4860381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4156234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1840375"/>
            <a:ext cx="7569772" cy="497712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40259246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2673752"/>
            <a:ext cx="7569772" cy="1469985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35311592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4444678"/>
            <a:ext cx="7569772" cy="451413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10360949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984834"/>
            <a:ext cx="7569772" cy="4860381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3827770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6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7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321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 err="1">
                <a:solidFill>
                  <a:srgbClr val="010000"/>
                </a:solidFill>
              </a:rPr>
              <a:t>parámetro</a:t>
            </a: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3534652-7812-D446-8D82-E0D8D75F3F4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Los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son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como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tostadora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43839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</p:spTree>
    <p:extLst>
      <p:ext uri="{BB962C8B-B14F-4D97-AF65-F5344CB8AC3E}">
        <p14:creationId xmlns:p14="http://schemas.microsoft.com/office/powerpoint/2010/main" val="40695658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256478" y="4423318"/>
            <a:ext cx="334536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3337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3757961" y="4791308"/>
            <a:ext cx="306658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63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3021981" y="2338040"/>
            <a:ext cx="475041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7E705-AB8E-FC4F-85E1-7E10AB84DDCA}"/>
              </a:ext>
            </a:extLst>
          </p:cNvPr>
          <p:cNvSpPr/>
          <p:nvPr/>
        </p:nvSpPr>
        <p:spPr>
          <a:xfrm>
            <a:off x="2694878" y="1144859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B5678-B9FF-C649-88E0-84EB761DADA5}"/>
              </a:ext>
            </a:extLst>
          </p:cNvPr>
          <p:cNvSpPr txBox="1"/>
          <p:nvPr/>
        </p:nvSpPr>
        <p:spPr>
          <a:xfrm>
            <a:off x="2694877" y="754566"/>
            <a:ext cx="2404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meteresToCm</a:t>
            </a:r>
            <a:r>
              <a:rPr lang="en-US" dirty="0"/>
              <a:t> </a:t>
            </a:r>
            <a:r>
              <a:rPr lang="en-US" dirty="0" err="1"/>
              <a:t>memoria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6441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5129561" y="2338040"/>
            <a:ext cx="264283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7E705-AB8E-FC4F-85E1-7E10AB84DDCA}"/>
              </a:ext>
            </a:extLst>
          </p:cNvPr>
          <p:cNvSpPr/>
          <p:nvPr/>
        </p:nvSpPr>
        <p:spPr>
          <a:xfrm>
            <a:off x="2694878" y="1144859"/>
            <a:ext cx="2178205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B5678-B9FF-C649-88E0-84EB761DADA5}"/>
              </a:ext>
            </a:extLst>
          </p:cNvPr>
          <p:cNvSpPr txBox="1"/>
          <p:nvPr/>
        </p:nvSpPr>
        <p:spPr>
          <a:xfrm>
            <a:off x="2694877" y="754566"/>
            <a:ext cx="2404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meteresToCm</a:t>
            </a:r>
            <a:r>
              <a:rPr lang="en-US" dirty="0"/>
              <a:t>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D5F5F-5DE3-F744-95F6-33D279658223}"/>
              </a:ext>
            </a:extLst>
          </p:cNvPr>
          <p:cNvSpPr txBox="1"/>
          <p:nvPr/>
        </p:nvSpPr>
        <p:spPr>
          <a:xfrm>
            <a:off x="2672576" y="1434791"/>
            <a:ext cx="83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4E663D-6AF1-774A-94F6-DF0E143E345B}"/>
              </a:ext>
            </a:extLst>
          </p:cNvPr>
          <p:cNvSpPr/>
          <p:nvPr/>
        </p:nvSpPr>
        <p:spPr>
          <a:xfrm>
            <a:off x="3598128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5.2</a:t>
            </a:r>
          </a:p>
        </p:txBody>
      </p:sp>
    </p:spTree>
    <p:extLst>
      <p:ext uri="{BB962C8B-B14F-4D97-AF65-F5344CB8AC3E}">
        <p14:creationId xmlns:p14="http://schemas.microsoft.com/office/powerpoint/2010/main" val="36796003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903250" y="2694879"/>
            <a:ext cx="378026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7E705-AB8E-FC4F-85E1-7E10AB84DDCA}"/>
              </a:ext>
            </a:extLst>
          </p:cNvPr>
          <p:cNvSpPr/>
          <p:nvPr/>
        </p:nvSpPr>
        <p:spPr>
          <a:xfrm>
            <a:off x="2694878" y="1144859"/>
            <a:ext cx="2178205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B5678-B9FF-C649-88E0-84EB761DADA5}"/>
              </a:ext>
            </a:extLst>
          </p:cNvPr>
          <p:cNvSpPr txBox="1"/>
          <p:nvPr/>
        </p:nvSpPr>
        <p:spPr>
          <a:xfrm>
            <a:off x="2694877" y="754566"/>
            <a:ext cx="2404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meteresToCm</a:t>
            </a:r>
            <a:r>
              <a:rPr lang="en-US" dirty="0"/>
              <a:t>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D5F5F-5DE3-F744-95F6-33D279658223}"/>
              </a:ext>
            </a:extLst>
          </p:cNvPr>
          <p:cNvSpPr txBox="1"/>
          <p:nvPr/>
        </p:nvSpPr>
        <p:spPr>
          <a:xfrm>
            <a:off x="2672576" y="1434791"/>
            <a:ext cx="83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4E663D-6AF1-774A-94F6-DF0E143E345B}"/>
              </a:ext>
            </a:extLst>
          </p:cNvPr>
          <p:cNvSpPr/>
          <p:nvPr/>
        </p:nvSpPr>
        <p:spPr>
          <a:xfrm>
            <a:off x="3598128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04C68-9608-3C42-99D2-7305E4B091EA}"/>
              </a:ext>
            </a:extLst>
          </p:cNvPr>
          <p:cNvSpPr txBox="1"/>
          <p:nvPr/>
        </p:nvSpPr>
        <p:spPr>
          <a:xfrm>
            <a:off x="4828476" y="269859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</p:spTree>
    <p:extLst>
      <p:ext uri="{BB962C8B-B14F-4D97-AF65-F5344CB8AC3E}">
        <p14:creationId xmlns:p14="http://schemas.microsoft.com/office/powerpoint/2010/main" val="28735788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3769113" y="4780157"/>
            <a:ext cx="3122341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AE7FB-D633-9D47-8DFC-454BF763B86E}"/>
              </a:ext>
            </a:extLst>
          </p:cNvPr>
          <p:cNvSpPr txBox="1"/>
          <p:nvPr/>
        </p:nvSpPr>
        <p:spPr>
          <a:xfrm>
            <a:off x="5084955" y="430437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</p:spTree>
    <p:extLst>
      <p:ext uri="{BB962C8B-B14F-4D97-AF65-F5344CB8AC3E}">
        <p14:creationId xmlns:p14="http://schemas.microsoft.com/office/powerpoint/2010/main" val="26373575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869795" y="4780157"/>
            <a:ext cx="602165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AE7FB-D633-9D47-8DFC-454BF763B86E}"/>
              </a:ext>
            </a:extLst>
          </p:cNvPr>
          <p:cNvSpPr txBox="1"/>
          <p:nvPr/>
        </p:nvSpPr>
        <p:spPr>
          <a:xfrm>
            <a:off x="5084955" y="430437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A680C-B521-024A-9052-FF80317C3156}"/>
              </a:ext>
            </a:extLst>
          </p:cNvPr>
          <p:cNvSpPr txBox="1"/>
          <p:nvPr/>
        </p:nvSpPr>
        <p:spPr>
          <a:xfrm>
            <a:off x="431181" y="1468245"/>
            <a:ext cx="7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3522F-6950-B346-BBDC-D6E0A438DFCE}"/>
              </a:ext>
            </a:extLst>
          </p:cNvPr>
          <p:cNvSpPr/>
          <p:nvPr/>
        </p:nvSpPr>
        <p:spPr>
          <a:xfrm>
            <a:off x="1156011" y="137903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6E43AA-2E29-4A47-885A-EABA3A50013D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30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836343" y="5159298"/>
            <a:ext cx="3111190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A680C-B521-024A-9052-FF80317C3156}"/>
              </a:ext>
            </a:extLst>
          </p:cNvPr>
          <p:cNvSpPr txBox="1"/>
          <p:nvPr/>
        </p:nvSpPr>
        <p:spPr>
          <a:xfrm>
            <a:off x="431181" y="1468245"/>
            <a:ext cx="7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3522F-6950-B346-BBDC-D6E0A438DFCE}"/>
              </a:ext>
            </a:extLst>
          </p:cNvPr>
          <p:cNvSpPr/>
          <p:nvPr/>
        </p:nvSpPr>
        <p:spPr>
          <a:xfrm>
            <a:off x="1156011" y="137903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520.0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6E43AA-2E29-4A47-885A-EABA3A50013D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348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1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CCF9981-DFE0-8840-8DFF-9CBEEEC796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Los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son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como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tostadora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029896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</p:spTree>
    <p:extLst>
      <p:ext uri="{BB962C8B-B14F-4D97-AF65-F5344CB8AC3E}">
        <p14:creationId xmlns:p14="http://schemas.microsoft.com/office/powerpoint/2010/main" val="8743695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046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mayor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A5004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other = max(3, 8);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318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mayor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A5004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other = max(3, 8);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256479" y="5148147"/>
            <a:ext cx="335651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1923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mayor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A5004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other = max(3, 8);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836341" y="5493835"/>
            <a:ext cx="438242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7031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mayor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22702" y="5504986"/>
            <a:ext cx="199606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507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mayor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2497872" y="2338040"/>
            <a:ext cx="4393581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722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mayor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89610" y="2338040"/>
            <a:ext cx="3356517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8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0322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mayor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89610" y="2338040"/>
            <a:ext cx="3356517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8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88639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mayor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89610" y="2338040"/>
            <a:ext cx="3356517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8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20592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B46FF02C-1B3B-3C4F-B6E5-C85893CEB7A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Los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son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como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tostadora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99135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mayor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869796" y="2672576"/>
            <a:ext cx="343457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8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673144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mayor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393905" y="3074020"/>
            <a:ext cx="244211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8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8079176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mayor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393905" y="3074020"/>
            <a:ext cx="244211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8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4003289" y="30442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700764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mayor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11553" y="5516137"/>
            <a:ext cx="198491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4248616" y="507380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3AFE77-72A4-DA46-B6E6-820ACB03D941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15D79-38BC-044F-ACF0-FEF529FD2D9F}"/>
              </a:ext>
            </a:extLst>
          </p:cNvPr>
          <p:cNvSpPr txBox="1"/>
          <p:nvPr/>
        </p:nvSpPr>
        <p:spPr>
          <a:xfrm>
            <a:off x="2594516" y="799168"/>
            <a:ext cx="148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EA1DC-4B95-1644-8A44-8964820012AD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20AE2-D7E1-FA42-B56E-BF7D44850FC7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F6CC9C-A4D9-8A49-BB17-8C6A656D3AA6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D4FD44-9BBA-9C4E-8DC0-E9E6FC60CF28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3996848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mayor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11553" y="5516137"/>
            <a:ext cx="198491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4248616" y="507380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8347407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mayor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825191" y="5516137"/>
            <a:ext cx="437127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4248616" y="507380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65D5E-9DAA-C448-94D9-E1B0C36C3E54}"/>
              </a:ext>
            </a:extLst>
          </p:cNvPr>
          <p:cNvSpPr txBox="1"/>
          <p:nvPr/>
        </p:nvSpPr>
        <p:spPr>
          <a:xfrm>
            <a:off x="498088" y="144594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90747E-05C0-184B-AD17-60FB656F908B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620347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mayor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01084" y="5872976"/>
            <a:ext cx="36798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65D5E-9DAA-C448-94D9-E1B0C36C3E54}"/>
              </a:ext>
            </a:extLst>
          </p:cNvPr>
          <p:cNvSpPr txBox="1"/>
          <p:nvPr/>
        </p:nvSpPr>
        <p:spPr>
          <a:xfrm>
            <a:off x="498088" y="144594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90747E-05C0-184B-AD17-60FB656F908B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291630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8604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mayor = max(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1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36078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mayor = max(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1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243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9" name="TextBox 9"/>
          <p:cNvSpPr txBox="1">
            <a:spLocks noChangeArrowheads="1"/>
          </p:cNvSpPr>
          <p:nvPr/>
        </p:nvSpPr>
        <p:spPr bwMode="auto">
          <a:xfrm>
            <a:off x="6753225" y="2727325"/>
            <a:ext cx="12955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 err="1">
                <a:solidFill>
                  <a:srgbClr val="010000"/>
                </a:solidFill>
              </a:rPr>
              <a:t>devuelve</a:t>
            </a: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45192F9-ABC8-B74D-8C02-157BBE96336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Los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son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como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tostadora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943276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mayor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323386" y="5148146"/>
            <a:ext cx="361299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8791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mayor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3200400" y="5504985"/>
            <a:ext cx="2018371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743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mayor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2497874" y="2304585"/>
            <a:ext cx="4371277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8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58433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mayor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2497874" y="2304585"/>
            <a:ext cx="4371277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8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6598152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mayor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858645" y="2683727"/>
            <a:ext cx="3111190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8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741179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mayor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836343" y="3810000"/>
            <a:ext cx="247556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8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7E0285-2BD5-DF49-B2EE-5638251291B4}"/>
              </a:ext>
            </a:extLst>
          </p:cNvPr>
          <p:cNvSpPr txBox="1"/>
          <p:nvPr/>
        </p:nvSpPr>
        <p:spPr>
          <a:xfrm>
            <a:off x="3389972" y="379141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616140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mayor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3233855" y="5527288"/>
            <a:ext cx="201836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7E0285-2BD5-DF49-B2EE-5638251291B4}"/>
              </a:ext>
            </a:extLst>
          </p:cNvPr>
          <p:cNvSpPr txBox="1"/>
          <p:nvPr/>
        </p:nvSpPr>
        <p:spPr>
          <a:xfrm>
            <a:off x="4360128" y="506265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800078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mayor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836341" y="5527288"/>
            <a:ext cx="4415883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7E0285-2BD5-DF49-B2EE-5638251291B4}"/>
              </a:ext>
            </a:extLst>
          </p:cNvPr>
          <p:cNvSpPr txBox="1"/>
          <p:nvPr/>
        </p:nvSpPr>
        <p:spPr>
          <a:xfrm>
            <a:off x="4360128" y="506265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404A61-A444-0947-AE97-AE37EEB563A5}"/>
              </a:ext>
            </a:extLst>
          </p:cNvPr>
          <p:cNvSpPr txBox="1"/>
          <p:nvPr/>
        </p:nvSpPr>
        <p:spPr>
          <a:xfrm>
            <a:off x="498088" y="144594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A03D0E-A346-E64E-80B1-7B5641F2AA6A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8510740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mayor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312237" y="5884127"/>
            <a:ext cx="34568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7236AF-61B5-A843-B7FC-A2469236E74E}"/>
              </a:ext>
            </a:extLst>
          </p:cNvPr>
          <p:cNvSpPr txBox="1"/>
          <p:nvPr/>
        </p:nvSpPr>
        <p:spPr>
          <a:xfrm>
            <a:off x="498088" y="144594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2D354E-BA65-CC43-ABF1-AB18E260940B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1711682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More Examples</a:t>
            </a:r>
          </a:p>
        </p:txBody>
      </p:sp>
    </p:spTree>
    <p:extLst>
      <p:ext uri="{BB962C8B-B14F-4D97-AF65-F5344CB8AC3E}">
        <p14:creationId xmlns:p14="http://schemas.microsoft.com/office/powerpoint/2010/main" val="2105520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39A77541-C737-5846-990C-63C20DE5990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Los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son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como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tostadora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62685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6340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public class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FactorialExample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extends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ConsoleProgram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private static final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MAX_NUM = 4;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for(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= 0;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&lt; MAX_NUM;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	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imprimir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+ "! = " + factorial(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));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private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factorial(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n)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result = 1;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for 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= 1;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&lt;= n;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	result *=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return result;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>
                <a:solidFill>
                  <a:srgbClr val="000000"/>
                </a:solidFill>
                <a:latin typeface="Century Gothic"/>
                <a:cs typeface="Century Gothic"/>
              </a:rPr>
              <a:t>A Full Program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0526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6340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public class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FactorialExample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extends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ConsoleProgram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private static final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MAX_NUM = 4;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for(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altLang="en-US" sz="2000" b="1" dirty="0" err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= 0; </a:t>
            </a:r>
            <a:r>
              <a:rPr lang="en-US" altLang="en-US" sz="2000" b="1" dirty="0" err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&lt; MAX_NUM; </a:t>
            </a:r>
            <a:r>
              <a:rPr lang="en-US" altLang="en-US" sz="2000" b="1" dirty="0" err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	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imprimir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altLang="en-US" sz="2000" b="1" dirty="0" err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+ "! = " + factorial(</a:t>
            </a:r>
            <a:r>
              <a:rPr lang="en-US" altLang="en-US" sz="2000" b="1" dirty="0" err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));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private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factorial(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n)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result = 1;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for 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altLang="en-US" sz="2000" b="1" dirty="0" err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= 1;</a:t>
            </a:r>
            <a:r>
              <a:rPr lang="en-US" altLang="en-US" sz="2000" b="1" dirty="0">
                <a:solidFill>
                  <a:srgbClr val="00B050"/>
                </a:solidFill>
                <a:latin typeface="Courier New" charset="0"/>
              </a:rPr>
              <a:t> </a:t>
            </a:r>
            <a:r>
              <a:rPr lang="en-US" altLang="en-US" sz="2000" b="1" dirty="0" err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rgbClr val="00B050"/>
                </a:solidFill>
                <a:latin typeface="Courier New" charset="0"/>
              </a:rPr>
              <a:t> 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&lt;= n; </a:t>
            </a:r>
            <a:r>
              <a:rPr lang="en-US" altLang="en-US" sz="2000" b="1" dirty="0" err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	result *= </a:t>
            </a:r>
            <a:r>
              <a:rPr lang="en-US" altLang="en-US" sz="2000" b="1" dirty="0" err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return result;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>
                <a:solidFill>
                  <a:srgbClr val="000000"/>
                </a:solidFill>
                <a:latin typeface="Century Gothic"/>
                <a:cs typeface="Century Gothic"/>
              </a:rPr>
              <a:t>A Full Program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3512082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67520695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2017713" y="928688"/>
            <a:ext cx="162560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235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8197" name="Rectangle 6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8198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2237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9221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369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024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0996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1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2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1273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74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1275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6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77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79012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294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5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2296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2297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8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2299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300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301" name="Rectangle 14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302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8297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17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0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3321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22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3323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25" name="Rectangle 14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26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75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5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B111997-B39F-EC40-BB80-761EFA2EEE4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Los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son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como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tostadora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DCE50-C657-5244-9D8D-6D61A27FFA8A}"/>
              </a:ext>
            </a:extLst>
          </p:cNvPr>
          <p:cNvSpPr txBox="1"/>
          <p:nvPr/>
        </p:nvSpPr>
        <p:spPr>
          <a:xfrm>
            <a:off x="157666" y="6399458"/>
            <a:ext cx="87570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No </a:t>
            </a:r>
            <a:r>
              <a:rPr lang="en-US" dirty="0" err="1"/>
              <a:t>necesitas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tostadora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quieres</a:t>
            </a:r>
            <a:r>
              <a:rPr lang="en-US" dirty="0"/>
              <a:t> </a:t>
            </a:r>
            <a:r>
              <a:rPr lang="en-US" dirty="0" err="1"/>
              <a:t>tostar</a:t>
            </a:r>
            <a:r>
              <a:rPr lang="en-US" dirty="0"/>
              <a:t> pan </a:t>
            </a:r>
            <a:r>
              <a:rPr lang="en-US" dirty="0" err="1"/>
              <a:t>blandito</a:t>
            </a:r>
            <a:r>
              <a:rPr lang="en-US" dirty="0"/>
              <a:t>. ¡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la </a:t>
            </a:r>
            <a:r>
              <a:rPr lang="en-US" dirty="0" err="1"/>
              <a:t>misma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0548598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4342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43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4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4345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6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4347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8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9" name="Rectangle 14"/>
          <p:cNvSpPr>
            <a:spLocks noChangeArrowheads="1"/>
          </p:cNvSpPr>
          <p:nvPr/>
        </p:nvSpPr>
        <p:spPr bwMode="auto">
          <a:xfrm>
            <a:off x="4370388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4350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97466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6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7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68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5369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70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5371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72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73" name="Rectangle 14"/>
          <p:cNvSpPr>
            <a:spLocks noChangeArrowheads="1"/>
          </p:cNvSpPr>
          <p:nvPr/>
        </p:nvSpPr>
        <p:spPr bwMode="auto">
          <a:xfrm>
            <a:off x="1685925" y="2484438"/>
            <a:ext cx="2497138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74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4098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6389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6390" name="Rectangle 9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6391" name="Rectangle 11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34976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7413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4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8418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40251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29813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04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44537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02199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41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324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66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10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79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DB2D7C5-9294-8647-A1DA-C78F12FC33D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Los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son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como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tostadora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256778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90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0578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5614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8371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220913" y="1816100"/>
            <a:ext cx="209073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59937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5703888" y="1482725"/>
            <a:ext cx="63976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77447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85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86" name="Rectangle 15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83859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1685925" y="2468563"/>
            <a:ext cx="2511425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38905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0725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0727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76824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0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399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21734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379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79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8163" y="793750"/>
            <a:ext cx="24511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519E6D5-F6E4-9646-B813-3196E395C85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Los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son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como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tostadora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94553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482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71577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3370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6869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64403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4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84510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7821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26920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096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71804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631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3013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3015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18806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38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2011816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AE1ABFA-B38D-694F-8341-0652C5F1F3B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Los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son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como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tostadora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155080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50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46935566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imprimir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60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75315899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Parameters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517" y="194178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0" y="1034143"/>
            <a:ext cx="5227267" cy="5181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600" dirty="0"/>
              <a:t>Every time a method is called, new </a:t>
            </a:r>
            <a:r>
              <a:rPr lang="en-US" sz="5600" dirty="0" err="1"/>
              <a:t>memoria</a:t>
            </a:r>
            <a:r>
              <a:rPr lang="en-US" sz="5600" dirty="0"/>
              <a:t> is created for the call.</a:t>
            </a:r>
          </a:p>
        </p:txBody>
      </p:sp>
    </p:spTree>
    <p:extLst>
      <p:ext uri="{BB962C8B-B14F-4D97-AF65-F5344CB8AC3E}">
        <p14:creationId xmlns:p14="http://schemas.microsoft.com/office/powerpoint/2010/main" val="188135559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Bad Times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2E9CB-3948-EB4F-80CD-6A526E9DE723}"/>
              </a:ext>
            </a:extLst>
          </p:cNvPr>
          <p:cNvSpPr txBox="1"/>
          <p:nvPr/>
        </p:nvSpPr>
        <p:spPr>
          <a:xfrm>
            <a:off x="5274529" y="3490332"/>
            <a:ext cx="3055432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Let’s “trace” this program on the board</a:t>
            </a:r>
          </a:p>
        </p:txBody>
      </p:sp>
    </p:spTree>
    <p:extLst>
      <p:ext uri="{BB962C8B-B14F-4D97-AF65-F5344CB8AC3E}">
        <p14:creationId xmlns:p14="http://schemas.microsoft.com/office/powerpoint/2010/main" val="30873825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feeling just fine...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CC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  return x;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x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Good Times With Methods</a:t>
            </a:r>
          </a:p>
        </p:txBody>
      </p:sp>
    </p:spTree>
    <p:extLst>
      <p:ext uri="{BB962C8B-B14F-4D97-AF65-F5344CB8AC3E}">
        <p14:creationId xmlns:p14="http://schemas.microsoft.com/office/powerpoint/2010/main" val="38476764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5240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657" y="816429"/>
            <a:ext cx="5312228" cy="5181600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5600" dirty="0"/>
              <a:t>For primitives: Variables are </a:t>
            </a:r>
            <a:r>
              <a:rPr lang="en-US" sz="5600" b="1" dirty="0"/>
              <a:t>not</a:t>
            </a:r>
            <a:r>
              <a:rPr lang="en-US" sz="5600" dirty="0"/>
              <a:t> passed when you use parameters. Values are passed </a:t>
            </a:r>
          </a:p>
        </p:txBody>
      </p:sp>
    </p:spTree>
    <p:extLst>
      <p:ext uri="{BB962C8B-B14F-4D97-AF65-F5344CB8AC3E}">
        <p14:creationId xmlns:p14="http://schemas.microsoft.com/office/powerpoint/2010/main" val="148213165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Pass by “Value”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0270" y="1338146"/>
            <a:ext cx="3671356" cy="49190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8EAFF1-8905-9747-8EA2-E791C5BAE7FC}"/>
              </a:ext>
            </a:extLst>
          </p:cNvPr>
          <p:cNvSpPr txBox="1"/>
          <p:nvPr/>
        </p:nvSpPr>
        <p:spPr>
          <a:xfrm>
            <a:off x="6556917" y="6488668"/>
            <a:ext cx="176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Thanks Mehran</a:t>
            </a:r>
          </a:p>
        </p:txBody>
      </p:sp>
    </p:spTree>
    <p:extLst>
      <p:ext uri="{BB962C8B-B14F-4D97-AF65-F5344CB8AC3E}">
        <p14:creationId xmlns:p14="http://schemas.microsoft.com/office/powerpoint/2010/main" val="77770425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More Examples</a:t>
            </a:r>
          </a:p>
        </p:txBody>
      </p:sp>
    </p:spTree>
    <p:extLst>
      <p:ext uri="{BB962C8B-B14F-4D97-AF65-F5344CB8AC3E}">
        <p14:creationId xmlns:p14="http://schemas.microsoft.com/office/powerpoint/2010/main" val="289862033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</p:spTree>
    <p:extLst>
      <p:ext uri="{BB962C8B-B14F-4D97-AF65-F5344CB8AC3E}">
        <p14:creationId xmlns:p14="http://schemas.microsoft.com/office/powerpoint/2010/main" val="360083826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cow();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</p:spTree>
    <p:extLst>
      <p:ext uri="{BB962C8B-B14F-4D97-AF65-F5344CB8AC3E}">
        <p14:creationId xmlns:p14="http://schemas.microsoft.com/office/powerpoint/2010/main" val="912090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necesitamos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hoy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9400" y="1866900"/>
            <a:ext cx="8661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/>
              <a:t>Vamos</a:t>
            </a:r>
            <a:r>
              <a:rPr lang="en-US" sz="3200" i="1" dirty="0"/>
              <a:t> a </a:t>
            </a:r>
            <a:r>
              <a:rPr lang="en-US" sz="3200" i="1" dirty="0" err="1"/>
              <a:t>aprender</a:t>
            </a:r>
            <a:r>
              <a:rPr lang="en-US" sz="3200" i="1" dirty="0"/>
              <a:t> un </a:t>
            </a:r>
            <a:r>
              <a:rPr lang="en-US" sz="3200" i="1" dirty="0" err="1"/>
              <a:t>concepto</a:t>
            </a:r>
            <a:r>
              <a:rPr lang="en-US" sz="3200" i="1" dirty="0"/>
              <a:t> </a:t>
            </a:r>
            <a:r>
              <a:rPr lang="en-US" sz="3200" i="1" dirty="0" err="1"/>
              <a:t>difícil</a:t>
            </a:r>
            <a:r>
              <a:rPr lang="en-US" sz="3200" i="1" dirty="0"/>
              <a:t>, </a:t>
            </a:r>
            <a:r>
              <a:rPr lang="en-US" sz="3200" i="1" dirty="0" err="1"/>
              <a:t>prepárensen</a:t>
            </a:r>
            <a:r>
              <a:rPr lang="en-US" sz="3200" i="1" dirty="0"/>
              <a:t> </a:t>
            </a:r>
            <a:r>
              <a:rPr lang="en-US" sz="3200" i="1" dirty="0" err="1"/>
              <a:t>para</a:t>
            </a:r>
            <a:r>
              <a:rPr lang="en-US" sz="3200" i="1" dirty="0"/>
              <a:t> la </a:t>
            </a:r>
            <a:r>
              <a:rPr lang="en-US" sz="3200" i="1" dirty="0" err="1"/>
              <a:t>aventura</a:t>
            </a:r>
            <a:r>
              <a:rPr lang="en-US" sz="3200" i="1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0" y="3033018"/>
            <a:ext cx="28448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60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282013" y="970156"/>
            <a:ext cx="658299" cy="1795346"/>
          </a:xfrm>
          <a:custGeom>
            <a:avLst/>
            <a:gdLst>
              <a:gd name="connsiteX0" fmla="*/ 245704 w 658299"/>
              <a:gd name="connsiteY0" fmla="*/ 691376 h 1795346"/>
              <a:gd name="connsiteX1" fmla="*/ 223402 w 658299"/>
              <a:gd name="connsiteY1" fmla="*/ 1170878 h 1795346"/>
              <a:gd name="connsiteX2" fmla="*/ 212250 w 658299"/>
              <a:gd name="connsiteY2" fmla="*/ 1393903 h 1795346"/>
              <a:gd name="connsiteX3" fmla="*/ 223402 w 658299"/>
              <a:gd name="connsiteY3" fmla="*/ 1694985 h 1795346"/>
              <a:gd name="connsiteX4" fmla="*/ 245704 w 658299"/>
              <a:gd name="connsiteY4" fmla="*/ 1773044 h 1795346"/>
              <a:gd name="connsiteX5" fmla="*/ 268007 w 658299"/>
              <a:gd name="connsiteY5" fmla="*/ 1795346 h 1795346"/>
              <a:gd name="connsiteX6" fmla="*/ 323763 w 658299"/>
              <a:gd name="connsiteY6" fmla="*/ 1784195 h 1795346"/>
              <a:gd name="connsiteX7" fmla="*/ 357216 w 658299"/>
              <a:gd name="connsiteY7" fmla="*/ 1773044 h 1795346"/>
              <a:gd name="connsiteX8" fmla="*/ 379519 w 658299"/>
              <a:gd name="connsiteY8" fmla="*/ 1706137 h 1795346"/>
              <a:gd name="connsiteX9" fmla="*/ 401821 w 658299"/>
              <a:gd name="connsiteY9" fmla="*/ 1572322 h 1795346"/>
              <a:gd name="connsiteX10" fmla="*/ 424124 w 658299"/>
              <a:gd name="connsiteY10" fmla="*/ 1416205 h 1795346"/>
              <a:gd name="connsiteX11" fmla="*/ 435275 w 658299"/>
              <a:gd name="connsiteY11" fmla="*/ 1271239 h 1795346"/>
              <a:gd name="connsiteX12" fmla="*/ 424124 w 658299"/>
              <a:gd name="connsiteY12" fmla="*/ 959005 h 1795346"/>
              <a:gd name="connsiteX13" fmla="*/ 412972 w 658299"/>
              <a:gd name="connsiteY13" fmla="*/ 914400 h 1795346"/>
              <a:gd name="connsiteX14" fmla="*/ 424124 w 658299"/>
              <a:gd name="connsiteY14" fmla="*/ 691376 h 1795346"/>
              <a:gd name="connsiteX15" fmla="*/ 446426 w 658299"/>
              <a:gd name="connsiteY15" fmla="*/ 669073 h 1795346"/>
              <a:gd name="connsiteX16" fmla="*/ 513333 w 658299"/>
              <a:gd name="connsiteY16" fmla="*/ 624468 h 1795346"/>
              <a:gd name="connsiteX17" fmla="*/ 569089 w 658299"/>
              <a:gd name="connsiteY17" fmla="*/ 579864 h 1795346"/>
              <a:gd name="connsiteX18" fmla="*/ 591392 w 658299"/>
              <a:gd name="connsiteY18" fmla="*/ 557561 h 1795346"/>
              <a:gd name="connsiteX19" fmla="*/ 624846 w 658299"/>
              <a:gd name="connsiteY19" fmla="*/ 457200 h 1795346"/>
              <a:gd name="connsiteX20" fmla="*/ 647148 w 658299"/>
              <a:gd name="connsiteY20" fmla="*/ 379142 h 1795346"/>
              <a:gd name="connsiteX21" fmla="*/ 658299 w 658299"/>
              <a:gd name="connsiteY21" fmla="*/ 301083 h 1795346"/>
              <a:gd name="connsiteX22" fmla="*/ 635997 w 658299"/>
              <a:gd name="connsiteY22" fmla="*/ 89210 h 1795346"/>
              <a:gd name="connsiteX23" fmla="*/ 613694 w 658299"/>
              <a:gd name="connsiteY23" fmla="*/ 22303 h 1795346"/>
              <a:gd name="connsiteX24" fmla="*/ 591392 w 658299"/>
              <a:gd name="connsiteY24" fmla="*/ 0 h 1795346"/>
              <a:gd name="connsiteX25" fmla="*/ 557938 w 658299"/>
              <a:gd name="connsiteY25" fmla="*/ 256478 h 1795346"/>
              <a:gd name="connsiteX26" fmla="*/ 513333 w 658299"/>
              <a:gd name="connsiteY26" fmla="*/ 312234 h 1795346"/>
              <a:gd name="connsiteX27" fmla="*/ 502182 w 658299"/>
              <a:gd name="connsiteY27" fmla="*/ 256478 h 1795346"/>
              <a:gd name="connsiteX28" fmla="*/ 468728 w 658299"/>
              <a:gd name="connsiteY28" fmla="*/ 22303 h 1795346"/>
              <a:gd name="connsiteX29" fmla="*/ 435275 w 658299"/>
              <a:gd name="connsiteY29" fmla="*/ 33454 h 1795346"/>
              <a:gd name="connsiteX30" fmla="*/ 424124 w 658299"/>
              <a:gd name="connsiteY30" fmla="*/ 66907 h 1795346"/>
              <a:gd name="connsiteX31" fmla="*/ 412972 w 658299"/>
              <a:gd name="connsiteY31" fmla="*/ 312234 h 1795346"/>
              <a:gd name="connsiteX32" fmla="*/ 401821 w 658299"/>
              <a:gd name="connsiteY32" fmla="*/ 345688 h 1795346"/>
              <a:gd name="connsiteX33" fmla="*/ 368367 w 658299"/>
              <a:gd name="connsiteY33" fmla="*/ 356839 h 1795346"/>
              <a:gd name="connsiteX34" fmla="*/ 312611 w 658299"/>
              <a:gd name="connsiteY34" fmla="*/ 345688 h 1795346"/>
              <a:gd name="connsiteX35" fmla="*/ 279158 w 658299"/>
              <a:gd name="connsiteY35" fmla="*/ 66907 h 1795346"/>
              <a:gd name="connsiteX36" fmla="*/ 245704 w 658299"/>
              <a:gd name="connsiteY36" fmla="*/ 78059 h 1795346"/>
              <a:gd name="connsiteX37" fmla="*/ 234553 w 658299"/>
              <a:gd name="connsiteY37" fmla="*/ 111512 h 1795346"/>
              <a:gd name="connsiteX38" fmla="*/ 245704 w 658299"/>
              <a:gd name="connsiteY38" fmla="*/ 323385 h 1795346"/>
              <a:gd name="connsiteX39" fmla="*/ 201099 w 658299"/>
              <a:gd name="connsiteY39" fmla="*/ 401444 h 1795346"/>
              <a:gd name="connsiteX40" fmla="*/ 167646 w 658299"/>
              <a:gd name="connsiteY40" fmla="*/ 390293 h 1795346"/>
              <a:gd name="connsiteX41" fmla="*/ 145343 w 658299"/>
              <a:gd name="connsiteY41" fmla="*/ 200722 h 1795346"/>
              <a:gd name="connsiteX42" fmla="*/ 134192 w 658299"/>
              <a:gd name="connsiteY42" fmla="*/ 111512 h 1795346"/>
              <a:gd name="connsiteX43" fmla="*/ 100738 w 658299"/>
              <a:gd name="connsiteY43" fmla="*/ 44605 h 1795346"/>
              <a:gd name="connsiteX44" fmla="*/ 67285 w 658299"/>
              <a:gd name="connsiteY44" fmla="*/ 33454 h 1795346"/>
              <a:gd name="connsiteX45" fmla="*/ 44982 w 658299"/>
              <a:gd name="connsiteY45" fmla="*/ 323385 h 1795346"/>
              <a:gd name="connsiteX46" fmla="*/ 78436 w 658299"/>
              <a:gd name="connsiteY46" fmla="*/ 446049 h 1795346"/>
              <a:gd name="connsiteX47" fmla="*/ 111889 w 658299"/>
              <a:gd name="connsiteY47" fmla="*/ 557561 h 1795346"/>
              <a:gd name="connsiteX48" fmla="*/ 123041 w 658299"/>
              <a:gd name="connsiteY48" fmla="*/ 591015 h 1795346"/>
              <a:gd name="connsiteX49" fmla="*/ 134192 w 658299"/>
              <a:gd name="connsiteY49" fmla="*/ 624468 h 1795346"/>
              <a:gd name="connsiteX50" fmla="*/ 156494 w 658299"/>
              <a:gd name="connsiteY50" fmla="*/ 657922 h 1795346"/>
              <a:gd name="connsiteX51" fmla="*/ 167646 w 658299"/>
              <a:gd name="connsiteY51" fmla="*/ 691376 h 1795346"/>
              <a:gd name="connsiteX52" fmla="*/ 189948 w 658299"/>
              <a:gd name="connsiteY52" fmla="*/ 724829 h 179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8299" h="1795346">
                <a:moveTo>
                  <a:pt x="245704" y="691376"/>
                </a:moveTo>
                <a:cubicBezTo>
                  <a:pt x="198928" y="878483"/>
                  <a:pt x="239247" y="703454"/>
                  <a:pt x="223402" y="1170878"/>
                </a:cubicBezTo>
                <a:cubicBezTo>
                  <a:pt x="220880" y="1245270"/>
                  <a:pt x="215967" y="1319561"/>
                  <a:pt x="212250" y="1393903"/>
                </a:cubicBezTo>
                <a:cubicBezTo>
                  <a:pt x="215967" y="1494264"/>
                  <a:pt x="216936" y="1594764"/>
                  <a:pt x="223402" y="1694985"/>
                </a:cubicBezTo>
                <a:cubicBezTo>
                  <a:pt x="223753" y="1700430"/>
                  <a:pt x="240176" y="1763831"/>
                  <a:pt x="245704" y="1773044"/>
                </a:cubicBezTo>
                <a:cubicBezTo>
                  <a:pt x="251113" y="1782059"/>
                  <a:pt x="260573" y="1787912"/>
                  <a:pt x="268007" y="1795346"/>
                </a:cubicBezTo>
                <a:cubicBezTo>
                  <a:pt x="286592" y="1791629"/>
                  <a:pt x="305376" y="1788792"/>
                  <a:pt x="323763" y="1784195"/>
                </a:cubicBezTo>
                <a:cubicBezTo>
                  <a:pt x="335166" y="1781344"/>
                  <a:pt x="350384" y="1782609"/>
                  <a:pt x="357216" y="1773044"/>
                </a:cubicBezTo>
                <a:cubicBezTo>
                  <a:pt x="370880" y="1753914"/>
                  <a:pt x="379519" y="1706137"/>
                  <a:pt x="379519" y="1706137"/>
                </a:cubicBezTo>
                <a:lnTo>
                  <a:pt x="401821" y="1572322"/>
                </a:lnTo>
                <a:cubicBezTo>
                  <a:pt x="412048" y="1510960"/>
                  <a:pt x="417922" y="1481320"/>
                  <a:pt x="424124" y="1416205"/>
                </a:cubicBezTo>
                <a:cubicBezTo>
                  <a:pt x="428719" y="1367959"/>
                  <a:pt x="431558" y="1319561"/>
                  <a:pt x="435275" y="1271239"/>
                </a:cubicBezTo>
                <a:cubicBezTo>
                  <a:pt x="431558" y="1167161"/>
                  <a:pt x="430621" y="1062947"/>
                  <a:pt x="424124" y="959005"/>
                </a:cubicBezTo>
                <a:cubicBezTo>
                  <a:pt x="423168" y="943709"/>
                  <a:pt x="412972" y="929726"/>
                  <a:pt x="412972" y="914400"/>
                </a:cubicBezTo>
                <a:cubicBezTo>
                  <a:pt x="412972" y="839966"/>
                  <a:pt x="414067" y="765128"/>
                  <a:pt x="424124" y="691376"/>
                </a:cubicBezTo>
                <a:cubicBezTo>
                  <a:pt x="425545" y="680959"/>
                  <a:pt x="438015" y="675381"/>
                  <a:pt x="446426" y="669073"/>
                </a:cubicBezTo>
                <a:cubicBezTo>
                  <a:pt x="467869" y="652990"/>
                  <a:pt x="494379" y="643421"/>
                  <a:pt x="513333" y="624468"/>
                </a:cubicBezTo>
                <a:cubicBezTo>
                  <a:pt x="567189" y="570614"/>
                  <a:pt x="498747" y="636138"/>
                  <a:pt x="569089" y="579864"/>
                </a:cubicBezTo>
                <a:cubicBezTo>
                  <a:pt x="577299" y="573296"/>
                  <a:pt x="583958" y="564995"/>
                  <a:pt x="591392" y="557561"/>
                </a:cubicBezTo>
                <a:lnTo>
                  <a:pt x="624846" y="457200"/>
                </a:lnTo>
                <a:cubicBezTo>
                  <a:pt x="634399" y="428542"/>
                  <a:pt x="641548" y="409940"/>
                  <a:pt x="647148" y="379142"/>
                </a:cubicBezTo>
                <a:cubicBezTo>
                  <a:pt x="651850" y="353282"/>
                  <a:pt x="654582" y="327103"/>
                  <a:pt x="658299" y="301083"/>
                </a:cubicBezTo>
                <a:cubicBezTo>
                  <a:pt x="653393" y="232395"/>
                  <a:pt x="654620" y="157494"/>
                  <a:pt x="635997" y="89210"/>
                </a:cubicBezTo>
                <a:cubicBezTo>
                  <a:pt x="629811" y="66530"/>
                  <a:pt x="630317" y="38927"/>
                  <a:pt x="613694" y="22303"/>
                </a:cubicBezTo>
                <a:lnTo>
                  <a:pt x="591392" y="0"/>
                </a:lnTo>
                <a:cubicBezTo>
                  <a:pt x="510920" y="80472"/>
                  <a:pt x="591227" y="-9836"/>
                  <a:pt x="557938" y="256478"/>
                </a:cubicBezTo>
                <a:cubicBezTo>
                  <a:pt x="555928" y="272557"/>
                  <a:pt x="524620" y="300948"/>
                  <a:pt x="513333" y="312234"/>
                </a:cubicBezTo>
                <a:cubicBezTo>
                  <a:pt x="509616" y="293649"/>
                  <a:pt x="503756" y="275366"/>
                  <a:pt x="502182" y="256478"/>
                </a:cubicBezTo>
                <a:cubicBezTo>
                  <a:pt x="483031" y="26659"/>
                  <a:pt x="542147" y="95719"/>
                  <a:pt x="468728" y="22303"/>
                </a:cubicBezTo>
                <a:cubicBezTo>
                  <a:pt x="457577" y="26020"/>
                  <a:pt x="443586" y="25143"/>
                  <a:pt x="435275" y="33454"/>
                </a:cubicBezTo>
                <a:cubicBezTo>
                  <a:pt x="426964" y="41765"/>
                  <a:pt x="425061" y="55190"/>
                  <a:pt x="424124" y="66907"/>
                </a:cubicBezTo>
                <a:cubicBezTo>
                  <a:pt x="417596" y="148506"/>
                  <a:pt x="419500" y="230635"/>
                  <a:pt x="412972" y="312234"/>
                </a:cubicBezTo>
                <a:cubicBezTo>
                  <a:pt x="412035" y="323951"/>
                  <a:pt x="410133" y="337376"/>
                  <a:pt x="401821" y="345688"/>
                </a:cubicBezTo>
                <a:cubicBezTo>
                  <a:pt x="393509" y="354000"/>
                  <a:pt x="379518" y="353122"/>
                  <a:pt x="368367" y="356839"/>
                </a:cubicBezTo>
                <a:cubicBezTo>
                  <a:pt x="349782" y="353122"/>
                  <a:pt x="317208" y="364075"/>
                  <a:pt x="312611" y="345688"/>
                </a:cubicBezTo>
                <a:cubicBezTo>
                  <a:pt x="227486" y="5185"/>
                  <a:pt x="371001" y="158754"/>
                  <a:pt x="279158" y="66907"/>
                </a:cubicBezTo>
                <a:cubicBezTo>
                  <a:pt x="268007" y="70624"/>
                  <a:pt x="254016" y="69747"/>
                  <a:pt x="245704" y="78059"/>
                </a:cubicBezTo>
                <a:cubicBezTo>
                  <a:pt x="237393" y="86370"/>
                  <a:pt x="234553" y="99758"/>
                  <a:pt x="234553" y="111512"/>
                </a:cubicBezTo>
                <a:cubicBezTo>
                  <a:pt x="234553" y="182234"/>
                  <a:pt x="241987" y="252761"/>
                  <a:pt x="245704" y="323385"/>
                </a:cubicBezTo>
                <a:cubicBezTo>
                  <a:pt x="238488" y="366685"/>
                  <a:pt x="252953" y="401444"/>
                  <a:pt x="201099" y="401444"/>
                </a:cubicBezTo>
                <a:cubicBezTo>
                  <a:pt x="189345" y="401444"/>
                  <a:pt x="178797" y="394010"/>
                  <a:pt x="167646" y="390293"/>
                </a:cubicBezTo>
                <a:cubicBezTo>
                  <a:pt x="146369" y="241365"/>
                  <a:pt x="165990" y="386551"/>
                  <a:pt x="145343" y="200722"/>
                </a:cubicBezTo>
                <a:cubicBezTo>
                  <a:pt x="142034" y="170937"/>
                  <a:pt x="139119" y="141072"/>
                  <a:pt x="134192" y="111512"/>
                </a:cubicBezTo>
                <a:cubicBezTo>
                  <a:pt x="129144" y="81221"/>
                  <a:pt x="127943" y="60928"/>
                  <a:pt x="100738" y="44605"/>
                </a:cubicBezTo>
                <a:cubicBezTo>
                  <a:pt x="90659" y="38558"/>
                  <a:pt x="78436" y="37171"/>
                  <a:pt x="67285" y="33454"/>
                </a:cubicBezTo>
                <a:cubicBezTo>
                  <a:pt x="-52583" y="73409"/>
                  <a:pt x="19005" y="37645"/>
                  <a:pt x="44982" y="323385"/>
                </a:cubicBezTo>
                <a:cubicBezTo>
                  <a:pt x="50282" y="381685"/>
                  <a:pt x="65206" y="399743"/>
                  <a:pt x="78436" y="446049"/>
                </a:cubicBezTo>
                <a:cubicBezTo>
                  <a:pt x="112134" y="563997"/>
                  <a:pt x="58900" y="398597"/>
                  <a:pt x="111889" y="557561"/>
                </a:cubicBezTo>
                <a:lnTo>
                  <a:pt x="123041" y="591015"/>
                </a:lnTo>
                <a:cubicBezTo>
                  <a:pt x="126758" y="602166"/>
                  <a:pt x="127672" y="614688"/>
                  <a:pt x="134192" y="624468"/>
                </a:cubicBezTo>
                <a:cubicBezTo>
                  <a:pt x="141626" y="635619"/>
                  <a:pt x="150500" y="645935"/>
                  <a:pt x="156494" y="657922"/>
                </a:cubicBezTo>
                <a:cubicBezTo>
                  <a:pt x="161751" y="668436"/>
                  <a:pt x="162389" y="680862"/>
                  <a:pt x="167646" y="691376"/>
                </a:cubicBezTo>
                <a:cubicBezTo>
                  <a:pt x="173640" y="703363"/>
                  <a:pt x="189948" y="724829"/>
                  <a:pt x="189948" y="724829"/>
                </a:cubicBezTo>
              </a:path>
            </a:pathLst>
          </a:cu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16B0D17-9A4F-E444-A86A-9FCEEFADB53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Los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son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como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tostadora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570638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(“goodbye!”);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Methods in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486110"/>
            <a:ext cx="1576613" cy="15766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5619" y="4162080"/>
            <a:ext cx="5971315" cy="731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dirty="0"/>
              <a:t>Illegal modifier for parameter goodbye, only final is permitted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77737" y="572057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Huh?!?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707195" y="5139003"/>
            <a:ext cx="571264" cy="570421"/>
          </a:xfrm>
          <a:custGeom>
            <a:avLst/>
            <a:gdLst>
              <a:gd name="connsiteX0" fmla="*/ 571264 w 571264"/>
              <a:gd name="connsiteY0" fmla="*/ 570421 h 570421"/>
              <a:gd name="connsiteX1" fmla="*/ 537810 w 571264"/>
              <a:gd name="connsiteY1" fmla="*/ 525817 h 570421"/>
              <a:gd name="connsiteX2" fmla="*/ 526659 w 571264"/>
              <a:gd name="connsiteY2" fmla="*/ 492363 h 570421"/>
              <a:gd name="connsiteX3" fmla="*/ 459751 w 571264"/>
              <a:gd name="connsiteY3" fmla="*/ 425456 h 570421"/>
              <a:gd name="connsiteX4" fmla="*/ 403995 w 571264"/>
              <a:gd name="connsiteY4" fmla="*/ 414304 h 570421"/>
              <a:gd name="connsiteX5" fmla="*/ 370542 w 571264"/>
              <a:gd name="connsiteY5" fmla="*/ 403153 h 570421"/>
              <a:gd name="connsiteX6" fmla="*/ 214425 w 571264"/>
              <a:gd name="connsiteY6" fmla="*/ 392002 h 570421"/>
              <a:gd name="connsiteX7" fmla="*/ 114064 w 571264"/>
              <a:gd name="connsiteY7" fmla="*/ 347397 h 570421"/>
              <a:gd name="connsiteX8" fmla="*/ 91761 w 571264"/>
              <a:gd name="connsiteY8" fmla="*/ 325095 h 570421"/>
              <a:gd name="connsiteX9" fmla="*/ 80610 w 571264"/>
              <a:gd name="connsiteY9" fmla="*/ 291641 h 570421"/>
              <a:gd name="connsiteX10" fmla="*/ 91761 w 571264"/>
              <a:gd name="connsiteY10" fmla="*/ 202431 h 570421"/>
              <a:gd name="connsiteX11" fmla="*/ 136366 w 571264"/>
              <a:gd name="connsiteY11" fmla="*/ 124373 h 570421"/>
              <a:gd name="connsiteX12" fmla="*/ 147517 w 571264"/>
              <a:gd name="connsiteY12" fmla="*/ 90919 h 570421"/>
              <a:gd name="connsiteX13" fmla="*/ 158668 w 571264"/>
              <a:gd name="connsiteY13" fmla="*/ 35163 h 570421"/>
              <a:gd name="connsiteX14" fmla="*/ 58307 w 571264"/>
              <a:gd name="connsiteY14" fmla="*/ 113221 h 570421"/>
              <a:gd name="connsiteX15" fmla="*/ 24854 w 571264"/>
              <a:gd name="connsiteY15" fmla="*/ 124373 h 570421"/>
              <a:gd name="connsiteX16" fmla="*/ 2551 w 571264"/>
              <a:gd name="connsiteY16" fmla="*/ 146675 h 570421"/>
              <a:gd name="connsiteX17" fmla="*/ 13703 w 571264"/>
              <a:gd name="connsiteY17" fmla="*/ 113221 h 570421"/>
              <a:gd name="connsiteX18" fmla="*/ 58307 w 571264"/>
              <a:gd name="connsiteY18" fmla="*/ 57465 h 570421"/>
              <a:gd name="connsiteX19" fmla="*/ 91761 w 571264"/>
              <a:gd name="connsiteY19" fmla="*/ 46314 h 570421"/>
              <a:gd name="connsiteX20" fmla="*/ 225576 w 571264"/>
              <a:gd name="connsiteY20" fmla="*/ 24012 h 570421"/>
              <a:gd name="connsiteX21" fmla="*/ 259029 w 571264"/>
              <a:gd name="connsiteY21" fmla="*/ 68617 h 570421"/>
              <a:gd name="connsiteX22" fmla="*/ 292483 w 571264"/>
              <a:gd name="connsiteY22" fmla="*/ 90919 h 570421"/>
              <a:gd name="connsiteX23" fmla="*/ 325937 w 571264"/>
              <a:gd name="connsiteY23" fmla="*/ 124373 h 570421"/>
              <a:gd name="connsiteX24" fmla="*/ 348239 w 571264"/>
              <a:gd name="connsiteY24" fmla="*/ 146675 h 57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1264" h="570421">
                <a:moveTo>
                  <a:pt x="571264" y="570421"/>
                </a:moveTo>
                <a:cubicBezTo>
                  <a:pt x="560113" y="555553"/>
                  <a:pt x="547031" y="541953"/>
                  <a:pt x="537810" y="525817"/>
                </a:cubicBezTo>
                <a:cubicBezTo>
                  <a:pt x="531978" y="515611"/>
                  <a:pt x="533876" y="501641"/>
                  <a:pt x="526659" y="492363"/>
                </a:cubicBezTo>
                <a:cubicBezTo>
                  <a:pt x="507295" y="467466"/>
                  <a:pt x="490679" y="431642"/>
                  <a:pt x="459751" y="425456"/>
                </a:cubicBezTo>
                <a:cubicBezTo>
                  <a:pt x="441166" y="421739"/>
                  <a:pt x="422383" y="418901"/>
                  <a:pt x="403995" y="414304"/>
                </a:cubicBezTo>
                <a:cubicBezTo>
                  <a:pt x="392592" y="411453"/>
                  <a:pt x="382216" y="404526"/>
                  <a:pt x="370542" y="403153"/>
                </a:cubicBezTo>
                <a:cubicBezTo>
                  <a:pt x="318728" y="397057"/>
                  <a:pt x="266464" y="395719"/>
                  <a:pt x="214425" y="392002"/>
                </a:cubicBezTo>
                <a:cubicBezTo>
                  <a:pt x="161371" y="374317"/>
                  <a:pt x="151932" y="377691"/>
                  <a:pt x="114064" y="347397"/>
                </a:cubicBezTo>
                <a:cubicBezTo>
                  <a:pt x="105854" y="340829"/>
                  <a:pt x="99195" y="332529"/>
                  <a:pt x="91761" y="325095"/>
                </a:cubicBezTo>
                <a:cubicBezTo>
                  <a:pt x="88044" y="313944"/>
                  <a:pt x="80610" y="303396"/>
                  <a:pt x="80610" y="291641"/>
                </a:cubicBezTo>
                <a:cubicBezTo>
                  <a:pt x="80610" y="261673"/>
                  <a:pt x="84493" y="231504"/>
                  <a:pt x="91761" y="202431"/>
                </a:cubicBezTo>
                <a:cubicBezTo>
                  <a:pt x="97420" y="179796"/>
                  <a:pt x="123094" y="144282"/>
                  <a:pt x="136366" y="124373"/>
                </a:cubicBezTo>
                <a:cubicBezTo>
                  <a:pt x="140083" y="113222"/>
                  <a:pt x="144666" y="102323"/>
                  <a:pt x="147517" y="90919"/>
                </a:cubicBezTo>
                <a:cubicBezTo>
                  <a:pt x="152114" y="72531"/>
                  <a:pt x="177253" y="38880"/>
                  <a:pt x="158668" y="35163"/>
                </a:cubicBezTo>
                <a:cubicBezTo>
                  <a:pt x="124412" y="28312"/>
                  <a:pt x="83785" y="96236"/>
                  <a:pt x="58307" y="113221"/>
                </a:cubicBezTo>
                <a:cubicBezTo>
                  <a:pt x="48527" y="119741"/>
                  <a:pt x="36005" y="120656"/>
                  <a:pt x="24854" y="124373"/>
                </a:cubicBezTo>
                <a:cubicBezTo>
                  <a:pt x="17420" y="131807"/>
                  <a:pt x="9985" y="154109"/>
                  <a:pt x="2551" y="146675"/>
                </a:cubicBezTo>
                <a:cubicBezTo>
                  <a:pt x="-5760" y="138363"/>
                  <a:pt x="8446" y="123735"/>
                  <a:pt x="13703" y="113221"/>
                </a:cubicBezTo>
                <a:cubicBezTo>
                  <a:pt x="20214" y="100199"/>
                  <a:pt x="43491" y="66354"/>
                  <a:pt x="58307" y="57465"/>
                </a:cubicBezTo>
                <a:cubicBezTo>
                  <a:pt x="68386" y="51417"/>
                  <a:pt x="80610" y="50031"/>
                  <a:pt x="91761" y="46314"/>
                </a:cubicBezTo>
                <a:cubicBezTo>
                  <a:pt x="158040" y="-19965"/>
                  <a:pt x="115967" y="-3391"/>
                  <a:pt x="225576" y="24012"/>
                </a:cubicBezTo>
                <a:cubicBezTo>
                  <a:pt x="236727" y="38880"/>
                  <a:pt x="245887" y="55475"/>
                  <a:pt x="259029" y="68617"/>
                </a:cubicBezTo>
                <a:cubicBezTo>
                  <a:pt x="268506" y="78094"/>
                  <a:pt x="282187" y="82339"/>
                  <a:pt x="292483" y="90919"/>
                </a:cubicBezTo>
                <a:cubicBezTo>
                  <a:pt x="304598" y="101015"/>
                  <a:pt x="314786" y="113222"/>
                  <a:pt x="325937" y="124373"/>
                </a:cubicBezTo>
                <a:lnTo>
                  <a:pt x="348239" y="146675"/>
                </a:ln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9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(“goodbye!”);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Methods in Methods</a:t>
            </a:r>
          </a:p>
        </p:txBody>
      </p:sp>
    </p:spTree>
    <p:extLst>
      <p:ext uri="{BB962C8B-B14F-4D97-AF65-F5344CB8AC3E}">
        <p14:creationId xmlns:p14="http://schemas.microsoft.com/office/powerpoint/2010/main" val="47532941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Called on Objects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51103" y="2758223"/>
            <a:ext cx="601050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SRect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= new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SRect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(20, 20);</a:t>
            </a:r>
          </a:p>
          <a:p>
            <a:pPr>
              <a:buClr>
                <a:schemeClr val="bg2"/>
              </a:buClr>
            </a:pPr>
            <a:r>
              <a:rPr kumimoji="1" lang="en-US" b="1" i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.cambiarColor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Color.Blue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 i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817649" y="3203963"/>
            <a:ext cx="49176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7287" y="5040352"/>
            <a:ext cx="1307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receiver</a:t>
            </a:r>
          </a:p>
        </p:txBody>
      </p:sp>
      <p:sp>
        <p:nvSpPr>
          <p:cNvPr id="3" name="Freeform 2"/>
          <p:cNvSpPr/>
          <p:nvPr/>
        </p:nvSpPr>
        <p:spPr>
          <a:xfrm>
            <a:off x="2185639" y="3667172"/>
            <a:ext cx="457200" cy="1350877"/>
          </a:xfrm>
          <a:custGeom>
            <a:avLst/>
            <a:gdLst>
              <a:gd name="connsiteX0" fmla="*/ 267629 w 457200"/>
              <a:gd name="connsiteY0" fmla="*/ 1350877 h 1350877"/>
              <a:gd name="connsiteX1" fmla="*/ 312234 w 457200"/>
              <a:gd name="connsiteY1" fmla="*/ 1306272 h 1350877"/>
              <a:gd name="connsiteX2" fmla="*/ 345688 w 457200"/>
              <a:gd name="connsiteY2" fmla="*/ 1250516 h 1350877"/>
              <a:gd name="connsiteX3" fmla="*/ 356839 w 457200"/>
              <a:gd name="connsiteY3" fmla="*/ 1217062 h 1350877"/>
              <a:gd name="connsiteX4" fmla="*/ 401444 w 457200"/>
              <a:gd name="connsiteY4" fmla="*/ 1139004 h 1350877"/>
              <a:gd name="connsiteX5" fmla="*/ 423746 w 457200"/>
              <a:gd name="connsiteY5" fmla="*/ 1072096 h 1350877"/>
              <a:gd name="connsiteX6" fmla="*/ 446049 w 457200"/>
              <a:gd name="connsiteY6" fmla="*/ 994038 h 1350877"/>
              <a:gd name="connsiteX7" fmla="*/ 457200 w 457200"/>
              <a:gd name="connsiteY7" fmla="*/ 927130 h 1350877"/>
              <a:gd name="connsiteX8" fmla="*/ 446049 w 457200"/>
              <a:gd name="connsiteY8" fmla="*/ 771013 h 1350877"/>
              <a:gd name="connsiteX9" fmla="*/ 423746 w 457200"/>
              <a:gd name="connsiteY9" fmla="*/ 737560 h 1350877"/>
              <a:gd name="connsiteX10" fmla="*/ 379141 w 457200"/>
              <a:gd name="connsiteY10" fmla="*/ 692955 h 1350877"/>
              <a:gd name="connsiteX11" fmla="*/ 323385 w 457200"/>
              <a:gd name="connsiteY11" fmla="*/ 637199 h 1350877"/>
              <a:gd name="connsiteX12" fmla="*/ 289932 w 457200"/>
              <a:gd name="connsiteY12" fmla="*/ 603745 h 1350877"/>
              <a:gd name="connsiteX13" fmla="*/ 267629 w 457200"/>
              <a:gd name="connsiteY13" fmla="*/ 581443 h 1350877"/>
              <a:gd name="connsiteX14" fmla="*/ 189571 w 457200"/>
              <a:gd name="connsiteY14" fmla="*/ 514535 h 1350877"/>
              <a:gd name="connsiteX15" fmla="*/ 144966 w 457200"/>
              <a:gd name="connsiteY15" fmla="*/ 469930 h 1350877"/>
              <a:gd name="connsiteX16" fmla="*/ 122663 w 457200"/>
              <a:gd name="connsiteY16" fmla="*/ 436477 h 1350877"/>
              <a:gd name="connsiteX17" fmla="*/ 78059 w 457200"/>
              <a:gd name="connsiteY17" fmla="*/ 380721 h 1350877"/>
              <a:gd name="connsiteX18" fmla="*/ 44605 w 457200"/>
              <a:gd name="connsiteY18" fmla="*/ 313813 h 1350877"/>
              <a:gd name="connsiteX19" fmla="*/ 55756 w 457200"/>
              <a:gd name="connsiteY19" fmla="*/ 90789 h 1350877"/>
              <a:gd name="connsiteX20" fmla="*/ 66907 w 457200"/>
              <a:gd name="connsiteY20" fmla="*/ 57335 h 1350877"/>
              <a:gd name="connsiteX21" fmla="*/ 89210 w 457200"/>
              <a:gd name="connsiteY21" fmla="*/ 35033 h 1350877"/>
              <a:gd name="connsiteX22" fmla="*/ 100361 w 457200"/>
              <a:gd name="connsiteY22" fmla="*/ 1579 h 1350877"/>
              <a:gd name="connsiteX23" fmla="*/ 78059 w 457200"/>
              <a:gd name="connsiteY23" fmla="*/ 23882 h 1350877"/>
              <a:gd name="connsiteX24" fmla="*/ 66907 w 457200"/>
              <a:gd name="connsiteY24" fmla="*/ 57335 h 1350877"/>
              <a:gd name="connsiteX25" fmla="*/ 44605 w 457200"/>
              <a:gd name="connsiteY25" fmla="*/ 90789 h 1350877"/>
              <a:gd name="connsiteX26" fmla="*/ 0 w 457200"/>
              <a:gd name="connsiteY26" fmla="*/ 135394 h 1350877"/>
              <a:gd name="connsiteX27" fmla="*/ 22302 w 457200"/>
              <a:gd name="connsiteY27" fmla="*/ 57335 h 1350877"/>
              <a:gd name="connsiteX28" fmla="*/ 66907 w 457200"/>
              <a:gd name="connsiteY28" fmla="*/ 12730 h 1350877"/>
              <a:gd name="connsiteX29" fmla="*/ 100361 w 457200"/>
              <a:gd name="connsiteY29" fmla="*/ 23882 h 1350877"/>
              <a:gd name="connsiteX30" fmla="*/ 178420 w 457200"/>
              <a:gd name="connsiteY30" fmla="*/ 135394 h 1350877"/>
              <a:gd name="connsiteX31" fmla="*/ 200722 w 457200"/>
              <a:gd name="connsiteY31" fmla="*/ 168848 h 1350877"/>
              <a:gd name="connsiteX32" fmla="*/ 223024 w 457200"/>
              <a:gd name="connsiteY32" fmla="*/ 202301 h 135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57200" h="1350877">
                <a:moveTo>
                  <a:pt x="267629" y="1350877"/>
                </a:moveTo>
                <a:cubicBezTo>
                  <a:pt x="282497" y="1336009"/>
                  <a:pt x="300012" y="1323382"/>
                  <a:pt x="312234" y="1306272"/>
                </a:cubicBezTo>
                <a:cubicBezTo>
                  <a:pt x="384607" y="1204949"/>
                  <a:pt x="263289" y="1332912"/>
                  <a:pt x="345688" y="1250516"/>
                </a:cubicBezTo>
                <a:cubicBezTo>
                  <a:pt x="349405" y="1239365"/>
                  <a:pt x="351582" y="1227576"/>
                  <a:pt x="356839" y="1217062"/>
                </a:cubicBezTo>
                <a:cubicBezTo>
                  <a:pt x="397069" y="1136600"/>
                  <a:pt x="362347" y="1236746"/>
                  <a:pt x="401444" y="1139004"/>
                </a:cubicBezTo>
                <a:cubicBezTo>
                  <a:pt x="410175" y="1117176"/>
                  <a:pt x="416312" y="1094399"/>
                  <a:pt x="423746" y="1072096"/>
                </a:cubicBezTo>
                <a:cubicBezTo>
                  <a:pt x="434378" y="1040201"/>
                  <a:pt x="439045" y="1029057"/>
                  <a:pt x="446049" y="994038"/>
                </a:cubicBezTo>
                <a:cubicBezTo>
                  <a:pt x="450483" y="971867"/>
                  <a:pt x="453483" y="949433"/>
                  <a:pt x="457200" y="927130"/>
                </a:cubicBezTo>
                <a:cubicBezTo>
                  <a:pt x="453483" y="875091"/>
                  <a:pt x="455116" y="822391"/>
                  <a:pt x="446049" y="771013"/>
                </a:cubicBezTo>
                <a:cubicBezTo>
                  <a:pt x="443720" y="757815"/>
                  <a:pt x="432468" y="747735"/>
                  <a:pt x="423746" y="737560"/>
                </a:cubicBezTo>
                <a:cubicBezTo>
                  <a:pt x="410062" y="721595"/>
                  <a:pt x="394009" y="707823"/>
                  <a:pt x="379141" y="692955"/>
                </a:cubicBezTo>
                <a:lnTo>
                  <a:pt x="323385" y="637199"/>
                </a:lnTo>
                <a:lnTo>
                  <a:pt x="289932" y="603745"/>
                </a:lnTo>
                <a:cubicBezTo>
                  <a:pt x="282498" y="596311"/>
                  <a:pt x="276377" y="587275"/>
                  <a:pt x="267629" y="581443"/>
                </a:cubicBezTo>
                <a:cubicBezTo>
                  <a:pt x="216679" y="547475"/>
                  <a:pt x="243655" y="568618"/>
                  <a:pt x="189571" y="514535"/>
                </a:cubicBezTo>
                <a:lnTo>
                  <a:pt x="144966" y="469930"/>
                </a:lnTo>
                <a:cubicBezTo>
                  <a:pt x="137532" y="458779"/>
                  <a:pt x="131035" y="446942"/>
                  <a:pt x="122663" y="436477"/>
                </a:cubicBezTo>
                <a:cubicBezTo>
                  <a:pt x="95007" y="401907"/>
                  <a:pt x="100938" y="426478"/>
                  <a:pt x="78059" y="380721"/>
                </a:cubicBezTo>
                <a:cubicBezTo>
                  <a:pt x="31888" y="288380"/>
                  <a:pt x="108522" y="409691"/>
                  <a:pt x="44605" y="313813"/>
                </a:cubicBezTo>
                <a:cubicBezTo>
                  <a:pt x="48322" y="239472"/>
                  <a:pt x="49308" y="164943"/>
                  <a:pt x="55756" y="90789"/>
                </a:cubicBezTo>
                <a:cubicBezTo>
                  <a:pt x="56774" y="79079"/>
                  <a:pt x="60859" y="67414"/>
                  <a:pt x="66907" y="57335"/>
                </a:cubicBezTo>
                <a:cubicBezTo>
                  <a:pt x="72316" y="48320"/>
                  <a:pt x="81776" y="42467"/>
                  <a:pt x="89210" y="35033"/>
                </a:cubicBezTo>
                <a:cubicBezTo>
                  <a:pt x="92927" y="23882"/>
                  <a:pt x="108673" y="9891"/>
                  <a:pt x="100361" y="1579"/>
                </a:cubicBezTo>
                <a:cubicBezTo>
                  <a:pt x="92927" y="-5855"/>
                  <a:pt x="83468" y="14867"/>
                  <a:pt x="78059" y="23882"/>
                </a:cubicBezTo>
                <a:cubicBezTo>
                  <a:pt x="72011" y="33961"/>
                  <a:pt x="72164" y="46822"/>
                  <a:pt x="66907" y="57335"/>
                </a:cubicBezTo>
                <a:cubicBezTo>
                  <a:pt x="60913" y="69322"/>
                  <a:pt x="53327" y="80613"/>
                  <a:pt x="44605" y="90789"/>
                </a:cubicBezTo>
                <a:cubicBezTo>
                  <a:pt x="30921" y="106754"/>
                  <a:pt x="0" y="135394"/>
                  <a:pt x="0" y="135394"/>
                </a:cubicBezTo>
                <a:cubicBezTo>
                  <a:pt x="1166" y="130730"/>
                  <a:pt x="16149" y="65949"/>
                  <a:pt x="22302" y="57335"/>
                </a:cubicBezTo>
                <a:cubicBezTo>
                  <a:pt x="34524" y="40225"/>
                  <a:pt x="66907" y="12730"/>
                  <a:pt x="66907" y="12730"/>
                </a:cubicBezTo>
                <a:cubicBezTo>
                  <a:pt x="78058" y="16447"/>
                  <a:pt x="91331" y="16357"/>
                  <a:pt x="100361" y="23882"/>
                </a:cubicBezTo>
                <a:cubicBezTo>
                  <a:pt x="112745" y="34202"/>
                  <a:pt x="177087" y="133394"/>
                  <a:pt x="178420" y="135394"/>
                </a:cubicBezTo>
                <a:lnTo>
                  <a:pt x="200722" y="168848"/>
                </a:lnTo>
                <a:lnTo>
                  <a:pt x="223024" y="202301"/>
                </a:ln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61532" y="6488668"/>
            <a:ext cx="554748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We will talk about how </a:t>
            </a:r>
            <a:r>
              <a:rPr lang="en-US"/>
              <a:t>to define these later in the class</a:t>
            </a:r>
          </a:p>
        </p:txBody>
      </p:sp>
    </p:spTree>
    <p:extLst>
      <p:ext uri="{BB962C8B-B14F-4D97-AF65-F5344CB8AC3E}">
        <p14:creationId xmlns:p14="http://schemas.microsoft.com/office/powerpoint/2010/main" val="133134802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 How To: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method that takes in input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method that gives back output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Trace method calls using stacks</a:t>
            </a:r>
          </a:p>
        </p:txBody>
      </p:sp>
    </p:spTree>
    <p:extLst>
      <p:ext uri="{BB962C8B-B14F-4D97-AF65-F5344CB8AC3E}">
        <p14:creationId xmlns:p14="http://schemas.microsoft.com/office/powerpoint/2010/main" val="190422974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Remember Booleans?</a:t>
            </a:r>
          </a:p>
        </p:txBody>
      </p:sp>
    </p:spTree>
    <p:extLst>
      <p:ext uri="{BB962C8B-B14F-4D97-AF65-F5344CB8AC3E}">
        <p14:creationId xmlns:p14="http://schemas.microsoft.com/office/powerpoint/2010/main" val="339718514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3"/>
          <p:cNvSpPr>
            <a:spLocks noGrp="1" noChangeArrowheads="1"/>
          </p:cNvSpPr>
          <p:nvPr>
            <p:ph idx="1"/>
          </p:nvPr>
        </p:nvSpPr>
        <p:spPr>
          <a:xfrm>
            <a:off x="1395413" y="2265363"/>
            <a:ext cx="6132512" cy="571500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karelIsAwesome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0"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myBool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 &lt;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Variable</a:t>
            </a:r>
          </a:p>
        </p:txBody>
      </p:sp>
      <p:sp>
        <p:nvSpPr>
          <p:cNvPr id="165891" name="Rectangle 3"/>
          <p:cNvSpPr txBox="1">
            <a:spLocks noChangeArrowheads="1"/>
          </p:cNvSpPr>
          <p:nvPr/>
        </p:nvSpPr>
        <p:spPr bwMode="auto">
          <a:xfrm>
            <a:off x="1422400" y="3435350"/>
            <a:ext cx="6276975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1756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04963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49602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Is Square</a:t>
            </a:r>
          </a:p>
        </p:txBody>
      </p:sp>
    </p:spTree>
    <p:extLst>
      <p:ext uri="{BB962C8B-B14F-4D97-AF65-F5344CB8AC3E}">
        <p14:creationId xmlns:p14="http://schemas.microsoft.com/office/powerpoint/2010/main" val="224328792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double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Math.sqrt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(root ==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Math.floor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(root))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true;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479550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}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else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false;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006608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9322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double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Math.sqrt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Math.floor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(root);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006608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81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350615" y="936702"/>
            <a:ext cx="4476066" cy="2988591"/>
          </a:xfrm>
          <a:custGeom>
            <a:avLst/>
            <a:gdLst>
              <a:gd name="connsiteX0" fmla="*/ 459492 w 4476066"/>
              <a:gd name="connsiteY0" fmla="*/ 2676293 h 2988591"/>
              <a:gd name="connsiteX1" fmla="*/ 403736 w 4476066"/>
              <a:gd name="connsiteY1" fmla="*/ 2542478 h 2988591"/>
              <a:gd name="connsiteX2" fmla="*/ 381434 w 4476066"/>
              <a:gd name="connsiteY2" fmla="*/ 2475571 h 2988591"/>
              <a:gd name="connsiteX3" fmla="*/ 359131 w 4476066"/>
              <a:gd name="connsiteY3" fmla="*/ 2386361 h 2988591"/>
              <a:gd name="connsiteX4" fmla="*/ 314526 w 4476066"/>
              <a:gd name="connsiteY4" fmla="*/ 2308303 h 2988591"/>
              <a:gd name="connsiteX5" fmla="*/ 292224 w 4476066"/>
              <a:gd name="connsiteY5" fmla="*/ 2230244 h 2988591"/>
              <a:gd name="connsiteX6" fmla="*/ 203014 w 4476066"/>
              <a:gd name="connsiteY6" fmla="*/ 1929161 h 2988591"/>
              <a:gd name="connsiteX7" fmla="*/ 158409 w 4476066"/>
              <a:gd name="connsiteY7" fmla="*/ 1728439 h 2988591"/>
              <a:gd name="connsiteX8" fmla="*/ 102653 w 4476066"/>
              <a:gd name="connsiteY8" fmla="*/ 1494264 h 2988591"/>
              <a:gd name="connsiteX9" fmla="*/ 69200 w 4476066"/>
              <a:gd name="connsiteY9" fmla="*/ 1338147 h 2988591"/>
              <a:gd name="connsiteX10" fmla="*/ 58048 w 4476066"/>
              <a:gd name="connsiteY10" fmla="*/ 1260088 h 2988591"/>
              <a:gd name="connsiteX11" fmla="*/ 46897 w 4476066"/>
              <a:gd name="connsiteY11" fmla="*/ 1193181 h 2988591"/>
              <a:gd name="connsiteX12" fmla="*/ 35746 w 4476066"/>
              <a:gd name="connsiteY12" fmla="*/ 1059366 h 2988591"/>
              <a:gd name="connsiteX13" fmla="*/ 24595 w 4476066"/>
              <a:gd name="connsiteY13" fmla="*/ 1003610 h 2988591"/>
              <a:gd name="connsiteX14" fmla="*/ 13444 w 4476066"/>
              <a:gd name="connsiteY14" fmla="*/ 892098 h 2988591"/>
              <a:gd name="connsiteX15" fmla="*/ 2292 w 4476066"/>
              <a:gd name="connsiteY15" fmla="*/ 468352 h 2988591"/>
              <a:gd name="connsiteX16" fmla="*/ 35746 w 4476066"/>
              <a:gd name="connsiteY16" fmla="*/ 501805 h 2988591"/>
              <a:gd name="connsiteX17" fmla="*/ 91502 w 4476066"/>
              <a:gd name="connsiteY17" fmla="*/ 591015 h 2988591"/>
              <a:gd name="connsiteX18" fmla="*/ 113805 w 4476066"/>
              <a:gd name="connsiteY18" fmla="*/ 635620 h 2988591"/>
              <a:gd name="connsiteX19" fmla="*/ 203014 w 4476066"/>
              <a:gd name="connsiteY19" fmla="*/ 758283 h 2988591"/>
              <a:gd name="connsiteX20" fmla="*/ 281073 w 4476066"/>
              <a:gd name="connsiteY20" fmla="*/ 892098 h 2988591"/>
              <a:gd name="connsiteX21" fmla="*/ 325678 w 4476066"/>
              <a:gd name="connsiteY21" fmla="*/ 970157 h 2988591"/>
              <a:gd name="connsiteX22" fmla="*/ 392585 w 4476066"/>
              <a:gd name="connsiteY22" fmla="*/ 1059366 h 2988591"/>
              <a:gd name="connsiteX23" fmla="*/ 504097 w 4476066"/>
              <a:gd name="connsiteY23" fmla="*/ 1237786 h 2988591"/>
              <a:gd name="connsiteX24" fmla="*/ 537551 w 4476066"/>
              <a:gd name="connsiteY24" fmla="*/ 1271239 h 2988591"/>
              <a:gd name="connsiteX25" fmla="*/ 582156 w 4476066"/>
              <a:gd name="connsiteY25" fmla="*/ 1326996 h 2988591"/>
              <a:gd name="connsiteX26" fmla="*/ 626761 w 4476066"/>
              <a:gd name="connsiteY26" fmla="*/ 1382752 h 2988591"/>
              <a:gd name="connsiteX27" fmla="*/ 637912 w 4476066"/>
              <a:gd name="connsiteY27" fmla="*/ 1416205 h 2988591"/>
              <a:gd name="connsiteX28" fmla="*/ 682517 w 4476066"/>
              <a:gd name="connsiteY28" fmla="*/ 1460810 h 2988591"/>
              <a:gd name="connsiteX29" fmla="*/ 660214 w 4476066"/>
              <a:gd name="connsiteY29" fmla="*/ 1260088 h 2988591"/>
              <a:gd name="connsiteX30" fmla="*/ 649063 w 4476066"/>
              <a:gd name="connsiteY30" fmla="*/ 1148576 h 2988591"/>
              <a:gd name="connsiteX31" fmla="*/ 660214 w 4476066"/>
              <a:gd name="connsiteY31" fmla="*/ 591015 h 2988591"/>
              <a:gd name="connsiteX32" fmla="*/ 682517 w 4476066"/>
              <a:gd name="connsiteY32" fmla="*/ 512957 h 2988591"/>
              <a:gd name="connsiteX33" fmla="*/ 693668 w 4476066"/>
              <a:gd name="connsiteY33" fmla="*/ 468352 h 2988591"/>
              <a:gd name="connsiteX34" fmla="*/ 760575 w 4476066"/>
              <a:gd name="connsiteY34" fmla="*/ 423747 h 2988591"/>
              <a:gd name="connsiteX35" fmla="*/ 805180 w 4476066"/>
              <a:gd name="connsiteY35" fmla="*/ 446049 h 2988591"/>
              <a:gd name="connsiteX36" fmla="*/ 827483 w 4476066"/>
              <a:gd name="connsiteY36" fmla="*/ 479503 h 2988591"/>
              <a:gd name="connsiteX37" fmla="*/ 894390 w 4476066"/>
              <a:gd name="connsiteY37" fmla="*/ 579864 h 2988591"/>
              <a:gd name="connsiteX38" fmla="*/ 983600 w 4476066"/>
              <a:gd name="connsiteY38" fmla="*/ 713678 h 2988591"/>
              <a:gd name="connsiteX39" fmla="*/ 1017053 w 4476066"/>
              <a:gd name="connsiteY39" fmla="*/ 791737 h 2988591"/>
              <a:gd name="connsiteX40" fmla="*/ 1061658 w 4476066"/>
              <a:gd name="connsiteY40" fmla="*/ 869796 h 2988591"/>
              <a:gd name="connsiteX41" fmla="*/ 1095112 w 4476066"/>
              <a:gd name="connsiteY41" fmla="*/ 970157 h 2988591"/>
              <a:gd name="connsiteX42" fmla="*/ 1106263 w 4476066"/>
              <a:gd name="connsiteY42" fmla="*/ 1014761 h 2988591"/>
              <a:gd name="connsiteX43" fmla="*/ 1150868 w 4476066"/>
              <a:gd name="connsiteY43" fmla="*/ 1103971 h 2988591"/>
              <a:gd name="connsiteX44" fmla="*/ 1173170 w 4476066"/>
              <a:gd name="connsiteY44" fmla="*/ 1170878 h 2988591"/>
              <a:gd name="connsiteX45" fmla="*/ 1273531 w 4476066"/>
              <a:gd name="connsiteY45" fmla="*/ 1338147 h 2988591"/>
              <a:gd name="connsiteX46" fmla="*/ 1373892 w 4476066"/>
              <a:gd name="connsiteY46" fmla="*/ 1416205 h 2988591"/>
              <a:gd name="connsiteX47" fmla="*/ 1373892 w 4476066"/>
              <a:gd name="connsiteY47" fmla="*/ 1081669 h 2988591"/>
              <a:gd name="connsiteX48" fmla="*/ 1351590 w 4476066"/>
              <a:gd name="connsiteY48" fmla="*/ 903249 h 2988591"/>
              <a:gd name="connsiteX49" fmla="*/ 1362741 w 4476066"/>
              <a:gd name="connsiteY49" fmla="*/ 724830 h 2988591"/>
              <a:gd name="connsiteX50" fmla="*/ 1373892 w 4476066"/>
              <a:gd name="connsiteY50" fmla="*/ 680225 h 2988591"/>
              <a:gd name="connsiteX51" fmla="*/ 1429648 w 4476066"/>
              <a:gd name="connsiteY51" fmla="*/ 613318 h 2988591"/>
              <a:gd name="connsiteX52" fmla="*/ 1463102 w 4476066"/>
              <a:gd name="connsiteY52" fmla="*/ 591015 h 2988591"/>
              <a:gd name="connsiteX53" fmla="*/ 1507707 w 4476066"/>
              <a:gd name="connsiteY53" fmla="*/ 825191 h 2988591"/>
              <a:gd name="connsiteX54" fmla="*/ 1585765 w 4476066"/>
              <a:gd name="connsiteY54" fmla="*/ 992459 h 2988591"/>
              <a:gd name="connsiteX55" fmla="*/ 1608068 w 4476066"/>
              <a:gd name="connsiteY55" fmla="*/ 1014761 h 2988591"/>
              <a:gd name="connsiteX56" fmla="*/ 1641522 w 4476066"/>
              <a:gd name="connsiteY56" fmla="*/ 1003610 h 2988591"/>
              <a:gd name="connsiteX57" fmla="*/ 1674975 w 4476066"/>
              <a:gd name="connsiteY57" fmla="*/ 970157 h 2988591"/>
              <a:gd name="connsiteX58" fmla="*/ 1741883 w 4476066"/>
              <a:gd name="connsiteY58" fmla="*/ 858644 h 2988591"/>
              <a:gd name="connsiteX59" fmla="*/ 1786487 w 4476066"/>
              <a:gd name="connsiteY59" fmla="*/ 780586 h 2988591"/>
              <a:gd name="connsiteX60" fmla="*/ 1853395 w 4476066"/>
              <a:gd name="connsiteY60" fmla="*/ 691376 h 2988591"/>
              <a:gd name="connsiteX61" fmla="*/ 1909151 w 4476066"/>
              <a:gd name="connsiteY61" fmla="*/ 579864 h 2988591"/>
              <a:gd name="connsiteX62" fmla="*/ 2020663 w 4476066"/>
              <a:gd name="connsiteY62" fmla="*/ 434898 h 2988591"/>
              <a:gd name="connsiteX63" fmla="*/ 2187931 w 4476066"/>
              <a:gd name="connsiteY63" fmla="*/ 223025 h 2988591"/>
              <a:gd name="connsiteX64" fmla="*/ 2277141 w 4476066"/>
              <a:gd name="connsiteY64" fmla="*/ 122664 h 2988591"/>
              <a:gd name="connsiteX65" fmla="*/ 2377502 w 4476066"/>
              <a:gd name="connsiteY65" fmla="*/ 44605 h 2988591"/>
              <a:gd name="connsiteX66" fmla="*/ 2399805 w 4476066"/>
              <a:gd name="connsiteY66" fmla="*/ 22303 h 2988591"/>
              <a:gd name="connsiteX67" fmla="*/ 2455561 w 4476066"/>
              <a:gd name="connsiteY67" fmla="*/ 11152 h 2988591"/>
              <a:gd name="connsiteX68" fmla="*/ 2533619 w 4476066"/>
              <a:gd name="connsiteY68" fmla="*/ 22303 h 2988591"/>
              <a:gd name="connsiteX69" fmla="*/ 2555922 w 4476066"/>
              <a:gd name="connsiteY69" fmla="*/ 55757 h 2988591"/>
              <a:gd name="connsiteX70" fmla="*/ 2522468 w 4476066"/>
              <a:gd name="connsiteY70" fmla="*/ 401444 h 2988591"/>
              <a:gd name="connsiteX71" fmla="*/ 2500165 w 4476066"/>
              <a:gd name="connsiteY71" fmla="*/ 479503 h 2988591"/>
              <a:gd name="connsiteX72" fmla="*/ 2466712 w 4476066"/>
              <a:gd name="connsiteY72" fmla="*/ 546410 h 2988591"/>
              <a:gd name="connsiteX73" fmla="*/ 2433258 w 4476066"/>
              <a:gd name="connsiteY73" fmla="*/ 624469 h 2988591"/>
              <a:gd name="connsiteX74" fmla="*/ 2410956 w 4476066"/>
              <a:gd name="connsiteY74" fmla="*/ 691376 h 2988591"/>
              <a:gd name="connsiteX75" fmla="*/ 2377502 w 4476066"/>
              <a:gd name="connsiteY75" fmla="*/ 769435 h 2988591"/>
              <a:gd name="connsiteX76" fmla="*/ 2355200 w 4476066"/>
              <a:gd name="connsiteY76" fmla="*/ 836342 h 2988591"/>
              <a:gd name="connsiteX77" fmla="*/ 2332897 w 4476066"/>
              <a:gd name="connsiteY77" fmla="*/ 892098 h 2988591"/>
              <a:gd name="connsiteX78" fmla="*/ 2321746 w 4476066"/>
              <a:gd name="connsiteY78" fmla="*/ 947854 h 2988591"/>
              <a:gd name="connsiteX79" fmla="*/ 2310595 w 4476066"/>
              <a:gd name="connsiteY79" fmla="*/ 981308 h 2988591"/>
              <a:gd name="connsiteX80" fmla="*/ 2299444 w 4476066"/>
              <a:gd name="connsiteY80" fmla="*/ 1025913 h 2988591"/>
              <a:gd name="connsiteX81" fmla="*/ 2288292 w 4476066"/>
              <a:gd name="connsiteY81" fmla="*/ 1059366 h 2988591"/>
              <a:gd name="connsiteX82" fmla="*/ 2277141 w 4476066"/>
              <a:gd name="connsiteY82" fmla="*/ 1103971 h 2988591"/>
              <a:gd name="connsiteX83" fmla="*/ 2321746 w 4476066"/>
              <a:gd name="connsiteY83" fmla="*/ 914400 h 2988591"/>
              <a:gd name="connsiteX84" fmla="*/ 2355200 w 4476066"/>
              <a:gd name="connsiteY84" fmla="*/ 836342 h 2988591"/>
              <a:gd name="connsiteX85" fmla="*/ 2399805 w 4476066"/>
              <a:gd name="connsiteY85" fmla="*/ 758283 h 2988591"/>
              <a:gd name="connsiteX86" fmla="*/ 2466712 w 4476066"/>
              <a:gd name="connsiteY86" fmla="*/ 602166 h 2988591"/>
              <a:gd name="connsiteX87" fmla="*/ 2500165 w 4476066"/>
              <a:gd name="connsiteY87" fmla="*/ 568713 h 2988591"/>
              <a:gd name="connsiteX88" fmla="*/ 2633980 w 4476066"/>
              <a:gd name="connsiteY88" fmla="*/ 356839 h 2988591"/>
              <a:gd name="connsiteX89" fmla="*/ 2723190 w 4476066"/>
              <a:gd name="connsiteY89" fmla="*/ 256478 h 2988591"/>
              <a:gd name="connsiteX90" fmla="*/ 2756644 w 4476066"/>
              <a:gd name="connsiteY90" fmla="*/ 211874 h 2988591"/>
              <a:gd name="connsiteX91" fmla="*/ 2901609 w 4476066"/>
              <a:gd name="connsiteY91" fmla="*/ 89210 h 2988591"/>
              <a:gd name="connsiteX92" fmla="*/ 2957365 w 4476066"/>
              <a:gd name="connsiteY92" fmla="*/ 55757 h 2988591"/>
              <a:gd name="connsiteX93" fmla="*/ 3046575 w 4476066"/>
              <a:gd name="connsiteY93" fmla="*/ 22303 h 2988591"/>
              <a:gd name="connsiteX94" fmla="*/ 3135785 w 4476066"/>
              <a:gd name="connsiteY94" fmla="*/ 0 h 2988591"/>
              <a:gd name="connsiteX95" fmla="*/ 3113483 w 4476066"/>
              <a:gd name="connsiteY95" fmla="*/ 133815 h 2988591"/>
              <a:gd name="connsiteX96" fmla="*/ 3035424 w 4476066"/>
              <a:gd name="connsiteY96" fmla="*/ 278781 h 2988591"/>
              <a:gd name="connsiteX97" fmla="*/ 2946214 w 4476066"/>
              <a:gd name="connsiteY97" fmla="*/ 468352 h 2988591"/>
              <a:gd name="connsiteX98" fmla="*/ 2901609 w 4476066"/>
              <a:gd name="connsiteY98" fmla="*/ 579864 h 2988591"/>
              <a:gd name="connsiteX99" fmla="*/ 2845853 w 4476066"/>
              <a:gd name="connsiteY99" fmla="*/ 680225 h 2988591"/>
              <a:gd name="connsiteX100" fmla="*/ 2812400 w 4476066"/>
              <a:gd name="connsiteY100" fmla="*/ 780586 h 2988591"/>
              <a:gd name="connsiteX101" fmla="*/ 2778946 w 4476066"/>
              <a:gd name="connsiteY101" fmla="*/ 892098 h 2988591"/>
              <a:gd name="connsiteX102" fmla="*/ 2745492 w 4476066"/>
              <a:gd name="connsiteY102" fmla="*/ 1037064 h 2988591"/>
              <a:gd name="connsiteX103" fmla="*/ 2723190 w 4476066"/>
              <a:gd name="connsiteY103" fmla="*/ 1115122 h 2988591"/>
              <a:gd name="connsiteX104" fmla="*/ 2712039 w 4476066"/>
              <a:gd name="connsiteY104" fmla="*/ 1193181 h 2988591"/>
              <a:gd name="connsiteX105" fmla="*/ 2700887 w 4476066"/>
              <a:gd name="connsiteY105" fmla="*/ 1226635 h 2988591"/>
              <a:gd name="connsiteX106" fmla="*/ 2689736 w 4476066"/>
              <a:gd name="connsiteY106" fmla="*/ 1315844 h 2988591"/>
              <a:gd name="connsiteX107" fmla="*/ 2700887 w 4476066"/>
              <a:gd name="connsiteY107" fmla="*/ 1382752 h 2988591"/>
              <a:gd name="connsiteX108" fmla="*/ 2734341 w 4476066"/>
              <a:gd name="connsiteY108" fmla="*/ 1349298 h 2988591"/>
              <a:gd name="connsiteX109" fmla="*/ 2756644 w 4476066"/>
              <a:gd name="connsiteY109" fmla="*/ 1304693 h 2988591"/>
              <a:gd name="connsiteX110" fmla="*/ 2801248 w 4476066"/>
              <a:gd name="connsiteY110" fmla="*/ 1237786 h 2988591"/>
              <a:gd name="connsiteX111" fmla="*/ 2879307 w 4476066"/>
              <a:gd name="connsiteY111" fmla="*/ 1126274 h 2988591"/>
              <a:gd name="connsiteX112" fmla="*/ 2957365 w 4476066"/>
              <a:gd name="connsiteY112" fmla="*/ 992459 h 2988591"/>
              <a:gd name="connsiteX113" fmla="*/ 3046575 w 4476066"/>
              <a:gd name="connsiteY113" fmla="*/ 847493 h 2988591"/>
              <a:gd name="connsiteX114" fmla="*/ 3113483 w 4476066"/>
              <a:gd name="connsiteY114" fmla="*/ 747132 h 2988591"/>
              <a:gd name="connsiteX115" fmla="*/ 3269600 w 4476066"/>
              <a:gd name="connsiteY115" fmla="*/ 591015 h 2988591"/>
              <a:gd name="connsiteX116" fmla="*/ 3325356 w 4476066"/>
              <a:gd name="connsiteY116" fmla="*/ 535259 h 2988591"/>
              <a:gd name="connsiteX117" fmla="*/ 3358809 w 4476066"/>
              <a:gd name="connsiteY117" fmla="*/ 512957 h 2988591"/>
              <a:gd name="connsiteX118" fmla="*/ 3414565 w 4476066"/>
              <a:gd name="connsiteY118" fmla="*/ 457200 h 2988591"/>
              <a:gd name="connsiteX119" fmla="*/ 3526078 w 4476066"/>
              <a:gd name="connsiteY119" fmla="*/ 390293 h 2988591"/>
              <a:gd name="connsiteX120" fmla="*/ 3626439 w 4476066"/>
              <a:gd name="connsiteY120" fmla="*/ 334537 h 2988591"/>
              <a:gd name="connsiteX121" fmla="*/ 3659892 w 4476066"/>
              <a:gd name="connsiteY121" fmla="*/ 557561 h 2988591"/>
              <a:gd name="connsiteX122" fmla="*/ 3548380 w 4476066"/>
              <a:gd name="connsiteY122" fmla="*/ 836342 h 2988591"/>
              <a:gd name="connsiteX123" fmla="*/ 3459170 w 4476066"/>
              <a:gd name="connsiteY123" fmla="*/ 1059366 h 2988591"/>
              <a:gd name="connsiteX124" fmla="*/ 3414565 w 4476066"/>
              <a:gd name="connsiteY124" fmla="*/ 1170878 h 2988591"/>
              <a:gd name="connsiteX125" fmla="*/ 3392263 w 4476066"/>
              <a:gd name="connsiteY125" fmla="*/ 1215483 h 2988591"/>
              <a:gd name="connsiteX126" fmla="*/ 3358809 w 4476066"/>
              <a:gd name="connsiteY126" fmla="*/ 1315844 h 2988591"/>
              <a:gd name="connsiteX127" fmla="*/ 3325356 w 4476066"/>
              <a:gd name="connsiteY127" fmla="*/ 1405054 h 2988591"/>
              <a:gd name="connsiteX128" fmla="*/ 3291902 w 4476066"/>
              <a:gd name="connsiteY128" fmla="*/ 1471961 h 2988591"/>
              <a:gd name="connsiteX129" fmla="*/ 3247297 w 4476066"/>
              <a:gd name="connsiteY129" fmla="*/ 1605776 h 2988591"/>
              <a:gd name="connsiteX130" fmla="*/ 3236146 w 4476066"/>
              <a:gd name="connsiteY130" fmla="*/ 1639230 h 2988591"/>
              <a:gd name="connsiteX131" fmla="*/ 3303053 w 4476066"/>
              <a:gd name="connsiteY131" fmla="*/ 1550020 h 2988591"/>
              <a:gd name="connsiteX132" fmla="*/ 3336507 w 4476066"/>
              <a:gd name="connsiteY132" fmla="*/ 1505415 h 2988591"/>
              <a:gd name="connsiteX133" fmla="*/ 3381112 w 4476066"/>
              <a:gd name="connsiteY133" fmla="*/ 1449659 h 2988591"/>
              <a:gd name="connsiteX134" fmla="*/ 3604136 w 4476066"/>
              <a:gd name="connsiteY134" fmla="*/ 1260088 h 2988591"/>
              <a:gd name="connsiteX135" fmla="*/ 3793707 w 4476066"/>
              <a:gd name="connsiteY135" fmla="*/ 1115122 h 2988591"/>
              <a:gd name="connsiteX136" fmla="*/ 3916370 w 4476066"/>
              <a:gd name="connsiteY136" fmla="*/ 1037064 h 2988591"/>
              <a:gd name="connsiteX137" fmla="*/ 4027883 w 4476066"/>
              <a:gd name="connsiteY137" fmla="*/ 959005 h 2988591"/>
              <a:gd name="connsiteX138" fmla="*/ 4184000 w 4476066"/>
              <a:gd name="connsiteY138" fmla="*/ 880947 h 2988591"/>
              <a:gd name="connsiteX139" fmla="*/ 4328965 w 4476066"/>
              <a:gd name="connsiteY139" fmla="*/ 791737 h 2988591"/>
              <a:gd name="connsiteX140" fmla="*/ 4362419 w 4476066"/>
              <a:gd name="connsiteY140" fmla="*/ 780586 h 2988591"/>
              <a:gd name="connsiteX141" fmla="*/ 4395873 w 4476066"/>
              <a:gd name="connsiteY141" fmla="*/ 758283 h 2988591"/>
              <a:gd name="connsiteX142" fmla="*/ 4440478 w 4476066"/>
              <a:gd name="connsiteY142" fmla="*/ 735981 h 2988591"/>
              <a:gd name="connsiteX143" fmla="*/ 4473931 w 4476066"/>
              <a:gd name="connsiteY143" fmla="*/ 713678 h 2988591"/>
              <a:gd name="connsiteX144" fmla="*/ 4384722 w 4476066"/>
              <a:gd name="connsiteY144" fmla="*/ 802888 h 2988591"/>
              <a:gd name="connsiteX145" fmla="*/ 4239756 w 4476066"/>
              <a:gd name="connsiteY145" fmla="*/ 959005 h 2988591"/>
              <a:gd name="connsiteX146" fmla="*/ 4150546 w 4476066"/>
              <a:gd name="connsiteY146" fmla="*/ 1048215 h 2988591"/>
              <a:gd name="connsiteX147" fmla="*/ 3994429 w 4476066"/>
              <a:gd name="connsiteY147" fmla="*/ 1204332 h 2988591"/>
              <a:gd name="connsiteX148" fmla="*/ 3871765 w 4476066"/>
              <a:gd name="connsiteY148" fmla="*/ 1304693 h 2988591"/>
              <a:gd name="connsiteX149" fmla="*/ 3737951 w 4476066"/>
              <a:gd name="connsiteY149" fmla="*/ 1427357 h 2988591"/>
              <a:gd name="connsiteX150" fmla="*/ 3581834 w 4476066"/>
              <a:gd name="connsiteY150" fmla="*/ 1550020 h 2988591"/>
              <a:gd name="connsiteX151" fmla="*/ 3291902 w 4476066"/>
              <a:gd name="connsiteY151" fmla="*/ 1806498 h 2988591"/>
              <a:gd name="connsiteX152" fmla="*/ 3146936 w 4476066"/>
              <a:gd name="connsiteY152" fmla="*/ 1940313 h 2988591"/>
              <a:gd name="connsiteX153" fmla="*/ 2935063 w 4476066"/>
              <a:gd name="connsiteY153" fmla="*/ 2118732 h 2988591"/>
              <a:gd name="connsiteX154" fmla="*/ 2823551 w 4476066"/>
              <a:gd name="connsiteY154" fmla="*/ 2219093 h 2988591"/>
              <a:gd name="connsiteX155" fmla="*/ 2712039 w 4476066"/>
              <a:gd name="connsiteY155" fmla="*/ 2319454 h 2988591"/>
              <a:gd name="connsiteX156" fmla="*/ 2555922 w 4476066"/>
              <a:gd name="connsiteY156" fmla="*/ 2475571 h 2988591"/>
              <a:gd name="connsiteX157" fmla="*/ 2455561 w 4476066"/>
              <a:gd name="connsiteY157" fmla="*/ 2564781 h 2988591"/>
              <a:gd name="connsiteX158" fmla="*/ 2410956 w 4476066"/>
              <a:gd name="connsiteY158" fmla="*/ 2620537 h 2988591"/>
              <a:gd name="connsiteX159" fmla="*/ 2321746 w 4476066"/>
              <a:gd name="connsiteY159" fmla="*/ 2698596 h 2988591"/>
              <a:gd name="connsiteX160" fmla="*/ 2265990 w 4476066"/>
              <a:gd name="connsiteY160" fmla="*/ 2776654 h 2988591"/>
              <a:gd name="connsiteX161" fmla="*/ 2232536 w 4476066"/>
              <a:gd name="connsiteY161" fmla="*/ 2810108 h 2988591"/>
              <a:gd name="connsiteX162" fmla="*/ 2199083 w 4476066"/>
              <a:gd name="connsiteY162" fmla="*/ 2854713 h 2988591"/>
              <a:gd name="connsiteX163" fmla="*/ 2165629 w 4476066"/>
              <a:gd name="connsiteY163" fmla="*/ 2888166 h 2988591"/>
              <a:gd name="connsiteX164" fmla="*/ 2121024 w 4476066"/>
              <a:gd name="connsiteY164" fmla="*/ 2955074 h 2988591"/>
              <a:gd name="connsiteX165" fmla="*/ 2087570 w 4476066"/>
              <a:gd name="connsiteY165" fmla="*/ 2988527 h 298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476066" h="2988591">
                <a:moveTo>
                  <a:pt x="459492" y="2676293"/>
                </a:moveTo>
                <a:cubicBezTo>
                  <a:pt x="440907" y="2631688"/>
                  <a:pt x="419017" y="2588320"/>
                  <a:pt x="403736" y="2542478"/>
                </a:cubicBezTo>
                <a:cubicBezTo>
                  <a:pt x="396302" y="2520176"/>
                  <a:pt x="387892" y="2498175"/>
                  <a:pt x="381434" y="2475571"/>
                </a:cubicBezTo>
                <a:cubicBezTo>
                  <a:pt x="373013" y="2446098"/>
                  <a:pt x="370515" y="2414821"/>
                  <a:pt x="359131" y="2386361"/>
                </a:cubicBezTo>
                <a:cubicBezTo>
                  <a:pt x="348001" y="2358537"/>
                  <a:pt x="329394" y="2334322"/>
                  <a:pt x="314526" y="2308303"/>
                </a:cubicBezTo>
                <a:cubicBezTo>
                  <a:pt x="307092" y="2282283"/>
                  <a:pt x="300296" y="2256073"/>
                  <a:pt x="292224" y="2230244"/>
                </a:cubicBezTo>
                <a:cubicBezTo>
                  <a:pt x="251204" y="2098978"/>
                  <a:pt x="239865" y="2094992"/>
                  <a:pt x="203014" y="1929161"/>
                </a:cubicBezTo>
                <a:cubicBezTo>
                  <a:pt x="188146" y="1862254"/>
                  <a:pt x="172770" y="1795457"/>
                  <a:pt x="158409" y="1728439"/>
                </a:cubicBezTo>
                <a:cubicBezTo>
                  <a:pt x="119286" y="1545862"/>
                  <a:pt x="139577" y="1623494"/>
                  <a:pt x="102653" y="1494264"/>
                </a:cubicBezTo>
                <a:cubicBezTo>
                  <a:pt x="73857" y="1263891"/>
                  <a:pt x="112533" y="1525922"/>
                  <a:pt x="69200" y="1338147"/>
                </a:cubicBezTo>
                <a:cubicBezTo>
                  <a:pt x="63290" y="1312536"/>
                  <a:pt x="62045" y="1286066"/>
                  <a:pt x="58048" y="1260088"/>
                </a:cubicBezTo>
                <a:cubicBezTo>
                  <a:pt x="54610" y="1237741"/>
                  <a:pt x="50614" y="1215483"/>
                  <a:pt x="46897" y="1193181"/>
                </a:cubicBezTo>
                <a:cubicBezTo>
                  <a:pt x="43180" y="1148576"/>
                  <a:pt x="40976" y="1103819"/>
                  <a:pt x="35746" y="1059366"/>
                </a:cubicBezTo>
                <a:cubicBezTo>
                  <a:pt x="33532" y="1040542"/>
                  <a:pt x="27100" y="1022397"/>
                  <a:pt x="24595" y="1003610"/>
                </a:cubicBezTo>
                <a:cubicBezTo>
                  <a:pt x="19658" y="966582"/>
                  <a:pt x="17161" y="929269"/>
                  <a:pt x="13444" y="892098"/>
                </a:cubicBezTo>
                <a:cubicBezTo>
                  <a:pt x="9727" y="750849"/>
                  <a:pt x="-5769" y="609419"/>
                  <a:pt x="2292" y="468352"/>
                </a:cubicBezTo>
                <a:cubicBezTo>
                  <a:pt x="3192" y="452608"/>
                  <a:pt x="26470" y="489051"/>
                  <a:pt x="35746" y="501805"/>
                </a:cubicBezTo>
                <a:cubicBezTo>
                  <a:pt x="56371" y="530165"/>
                  <a:pt x="72917" y="561278"/>
                  <a:pt x="91502" y="591015"/>
                </a:cubicBezTo>
                <a:cubicBezTo>
                  <a:pt x="100312" y="605112"/>
                  <a:pt x="104584" y="621789"/>
                  <a:pt x="113805" y="635620"/>
                </a:cubicBezTo>
                <a:cubicBezTo>
                  <a:pt x="141849" y="677686"/>
                  <a:pt x="203014" y="758283"/>
                  <a:pt x="203014" y="758283"/>
                </a:cubicBezTo>
                <a:cubicBezTo>
                  <a:pt x="243508" y="879764"/>
                  <a:pt x="199140" y="773750"/>
                  <a:pt x="281073" y="892098"/>
                </a:cubicBezTo>
                <a:cubicBezTo>
                  <a:pt x="298131" y="916738"/>
                  <a:pt x="309055" y="945222"/>
                  <a:pt x="325678" y="970157"/>
                </a:cubicBezTo>
                <a:cubicBezTo>
                  <a:pt x="346296" y="1001085"/>
                  <a:pt x="371967" y="1028438"/>
                  <a:pt x="392585" y="1059366"/>
                </a:cubicBezTo>
                <a:cubicBezTo>
                  <a:pt x="431488" y="1117721"/>
                  <a:pt x="464494" y="1179904"/>
                  <a:pt x="504097" y="1237786"/>
                </a:cubicBezTo>
                <a:cubicBezTo>
                  <a:pt x="513002" y="1250801"/>
                  <a:pt x="527166" y="1259371"/>
                  <a:pt x="537551" y="1271239"/>
                </a:cubicBezTo>
                <a:cubicBezTo>
                  <a:pt x="553224" y="1289151"/>
                  <a:pt x="567875" y="1307955"/>
                  <a:pt x="582156" y="1326996"/>
                </a:cubicBezTo>
                <a:cubicBezTo>
                  <a:pt x="624356" y="1383263"/>
                  <a:pt x="583947" y="1339938"/>
                  <a:pt x="626761" y="1382752"/>
                </a:cubicBezTo>
                <a:cubicBezTo>
                  <a:pt x="630478" y="1393903"/>
                  <a:pt x="631080" y="1406640"/>
                  <a:pt x="637912" y="1416205"/>
                </a:cubicBezTo>
                <a:cubicBezTo>
                  <a:pt x="650134" y="1433315"/>
                  <a:pt x="682517" y="1460810"/>
                  <a:pt x="682517" y="1460810"/>
                </a:cubicBezTo>
                <a:cubicBezTo>
                  <a:pt x="648690" y="1122560"/>
                  <a:pt x="691797" y="1544339"/>
                  <a:pt x="660214" y="1260088"/>
                </a:cubicBezTo>
                <a:cubicBezTo>
                  <a:pt x="656089" y="1222960"/>
                  <a:pt x="652780" y="1185747"/>
                  <a:pt x="649063" y="1148576"/>
                </a:cubicBezTo>
                <a:cubicBezTo>
                  <a:pt x="652780" y="962722"/>
                  <a:pt x="650444" y="776649"/>
                  <a:pt x="660214" y="591015"/>
                </a:cubicBezTo>
                <a:cubicBezTo>
                  <a:pt x="661636" y="563992"/>
                  <a:pt x="675397" y="539064"/>
                  <a:pt x="682517" y="512957"/>
                </a:cubicBezTo>
                <a:cubicBezTo>
                  <a:pt x="686550" y="498171"/>
                  <a:pt x="686064" y="481659"/>
                  <a:pt x="693668" y="468352"/>
                </a:cubicBezTo>
                <a:cubicBezTo>
                  <a:pt x="713322" y="433957"/>
                  <a:pt x="728641" y="434392"/>
                  <a:pt x="760575" y="423747"/>
                </a:cubicBezTo>
                <a:cubicBezTo>
                  <a:pt x="775443" y="431181"/>
                  <a:pt x="792410" y="435407"/>
                  <a:pt x="805180" y="446049"/>
                </a:cubicBezTo>
                <a:cubicBezTo>
                  <a:pt x="815476" y="454629"/>
                  <a:pt x="819442" y="468781"/>
                  <a:pt x="827483" y="479503"/>
                </a:cubicBezTo>
                <a:cubicBezTo>
                  <a:pt x="970415" y="670080"/>
                  <a:pt x="800019" y="428873"/>
                  <a:pt x="894390" y="579864"/>
                </a:cubicBezTo>
                <a:cubicBezTo>
                  <a:pt x="922803" y="625324"/>
                  <a:pt x="962483" y="664404"/>
                  <a:pt x="983600" y="713678"/>
                </a:cubicBezTo>
                <a:cubicBezTo>
                  <a:pt x="994751" y="739698"/>
                  <a:pt x="1004393" y="766417"/>
                  <a:pt x="1017053" y="791737"/>
                </a:cubicBezTo>
                <a:cubicBezTo>
                  <a:pt x="1030455" y="818541"/>
                  <a:pt x="1049646" y="842340"/>
                  <a:pt x="1061658" y="869796"/>
                </a:cubicBezTo>
                <a:cubicBezTo>
                  <a:pt x="1075792" y="902103"/>
                  <a:pt x="1084741" y="936453"/>
                  <a:pt x="1095112" y="970157"/>
                </a:cubicBezTo>
                <a:cubicBezTo>
                  <a:pt x="1099619" y="984805"/>
                  <a:pt x="1100369" y="1000614"/>
                  <a:pt x="1106263" y="1014761"/>
                </a:cubicBezTo>
                <a:cubicBezTo>
                  <a:pt x="1119050" y="1045450"/>
                  <a:pt x="1137772" y="1073413"/>
                  <a:pt x="1150868" y="1103971"/>
                </a:cubicBezTo>
                <a:cubicBezTo>
                  <a:pt x="1160128" y="1125579"/>
                  <a:pt x="1164128" y="1149178"/>
                  <a:pt x="1173170" y="1170878"/>
                </a:cubicBezTo>
                <a:cubicBezTo>
                  <a:pt x="1195828" y="1225259"/>
                  <a:pt x="1239192" y="1295224"/>
                  <a:pt x="1273531" y="1338147"/>
                </a:cubicBezTo>
                <a:cubicBezTo>
                  <a:pt x="1328235" y="1406527"/>
                  <a:pt x="1318162" y="1397628"/>
                  <a:pt x="1373892" y="1416205"/>
                </a:cubicBezTo>
                <a:cubicBezTo>
                  <a:pt x="1398034" y="1271362"/>
                  <a:pt x="1392657" y="1331863"/>
                  <a:pt x="1373892" y="1081669"/>
                </a:cubicBezTo>
                <a:cubicBezTo>
                  <a:pt x="1369409" y="1021901"/>
                  <a:pt x="1351590" y="903249"/>
                  <a:pt x="1351590" y="903249"/>
                </a:cubicBezTo>
                <a:cubicBezTo>
                  <a:pt x="1355307" y="843776"/>
                  <a:pt x="1356812" y="784123"/>
                  <a:pt x="1362741" y="724830"/>
                </a:cubicBezTo>
                <a:cubicBezTo>
                  <a:pt x="1364266" y="709580"/>
                  <a:pt x="1367855" y="694312"/>
                  <a:pt x="1373892" y="680225"/>
                </a:cubicBezTo>
                <a:cubicBezTo>
                  <a:pt x="1383638" y="657484"/>
                  <a:pt x="1411786" y="628203"/>
                  <a:pt x="1429648" y="613318"/>
                </a:cubicBezTo>
                <a:cubicBezTo>
                  <a:pt x="1439944" y="604738"/>
                  <a:pt x="1451951" y="598449"/>
                  <a:pt x="1463102" y="591015"/>
                </a:cubicBezTo>
                <a:cubicBezTo>
                  <a:pt x="1570588" y="626843"/>
                  <a:pt x="1474331" y="583214"/>
                  <a:pt x="1507707" y="825191"/>
                </a:cubicBezTo>
                <a:cubicBezTo>
                  <a:pt x="1514371" y="873502"/>
                  <a:pt x="1548407" y="955103"/>
                  <a:pt x="1585765" y="992459"/>
                </a:cubicBezTo>
                <a:lnTo>
                  <a:pt x="1608068" y="1014761"/>
                </a:lnTo>
                <a:cubicBezTo>
                  <a:pt x="1619219" y="1011044"/>
                  <a:pt x="1631742" y="1010130"/>
                  <a:pt x="1641522" y="1003610"/>
                </a:cubicBezTo>
                <a:cubicBezTo>
                  <a:pt x="1654643" y="994863"/>
                  <a:pt x="1665999" y="983123"/>
                  <a:pt x="1674975" y="970157"/>
                </a:cubicBezTo>
                <a:cubicBezTo>
                  <a:pt x="1699649" y="934516"/>
                  <a:pt x="1719904" y="896008"/>
                  <a:pt x="1741883" y="858644"/>
                </a:cubicBezTo>
                <a:cubicBezTo>
                  <a:pt x="1757077" y="832814"/>
                  <a:pt x="1768506" y="804560"/>
                  <a:pt x="1786487" y="780586"/>
                </a:cubicBezTo>
                <a:cubicBezTo>
                  <a:pt x="1808790" y="750849"/>
                  <a:pt x="1834012" y="723093"/>
                  <a:pt x="1853395" y="691376"/>
                </a:cubicBezTo>
                <a:cubicBezTo>
                  <a:pt x="1875066" y="655915"/>
                  <a:pt x="1886449" y="614673"/>
                  <a:pt x="1909151" y="579864"/>
                </a:cubicBezTo>
                <a:cubicBezTo>
                  <a:pt x="1942454" y="528799"/>
                  <a:pt x="1984084" y="483670"/>
                  <a:pt x="2020663" y="434898"/>
                </a:cubicBezTo>
                <a:cubicBezTo>
                  <a:pt x="2169009" y="237102"/>
                  <a:pt x="1949100" y="513033"/>
                  <a:pt x="2187931" y="223025"/>
                </a:cubicBezTo>
                <a:cubicBezTo>
                  <a:pt x="2222212" y="181398"/>
                  <a:pt x="2236432" y="157110"/>
                  <a:pt x="2277141" y="122664"/>
                </a:cubicBezTo>
                <a:cubicBezTo>
                  <a:pt x="2309494" y="95288"/>
                  <a:pt x="2347533" y="74572"/>
                  <a:pt x="2377502" y="44605"/>
                </a:cubicBezTo>
                <a:cubicBezTo>
                  <a:pt x="2384936" y="37171"/>
                  <a:pt x="2390142" y="26444"/>
                  <a:pt x="2399805" y="22303"/>
                </a:cubicBezTo>
                <a:cubicBezTo>
                  <a:pt x="2417226" y="14837"/>
                  <a:pt x="2436976" y="14869"/>
                  <a:pt x="2455561" y="11152"/>
                </a:cubicBezTo>
                <a:cubicBezTo>
                  <a:pt x="2481580" y="14869"/>
                  <a:pt x="2509601" y="11628"/>
                  <a:pt x="2533619" y="22303"/>
                </a:cubicBezTo>
                <a:cubicBezTo>
                  <a:pt x="2545866" y="27746"/>
                  <a:pt x="2555490" y="42362"/>
                  <a:pt x="2555922" y="55757"/>
                </a:cubicBezTo>
                <a:cubicBezTo>
                  <a:pt x="2565404" y="349715"/>
                  <a:pt x="2599822" y="285413"/>
                  <a:pt x="2522468" y="401444"/>
                </a:cubicBezTo>
                <a:cubicBezTo>
                  <a:pt x="2515034" y="427464"/>
                  <a:pt x="2509879" y="454246"/>
                  <a:pt x="2500165" y="479503"/>
                </a:cubicBezTo>
                <a:cubicBezTo>
                  <a:pt x="2491214" y="502776"/>
                  <a:pt x="2477161" y="523770"/>
                  <a:pt x="2466712" y="546410"/>
                </a:cubicBezTo>
                <a:cubicBezTo>
                  <a:pt x="2454849" y="572113"/>
                  <a:pt x="2443420" y="598047"/>
                  <a:pt x="2433258" y="624469"/>
                </a:cubicBezTo>
                <a:cubicBezTo>
                  <a:pt x="2424819" y="646411"/>
                  <a:pt x="2419395" y="669434"/>
                  <a:pt x="2410956" y="691376"/>
                </a:cubicBezTo>
                <a:cubicBezTo>
                  <a:pt x="2400794" y="717798"/>
                  <a:pt x="2387664" y="743013"/>
                  <a:pt x="2377502" y="769435"/>
                </a:cubicBezTo>
                <a:cubicBezTo>
                  <a:pt x="2369063" y="791377"/>
                  <a:pt x="2363234" y="814249"/>
                  <a:pt x="2355200" y="836342"/>
                </a:cubicBezTo>
                <a:cubicBezTo>
                  <a:pt x="2348359" y="855154"/>
                  <a:pt x="2340331" y="873513"/>
                  <a:pt x="2332897" y="892098"/>
                </a:cubicBezTo>
                <a:cubicBezTo>
                  <a:pt x="2329180" y="910683"/>
                  <a:pt x="2326343" y="929466"/>
                  <a:pt x="2321746" y="947854"/>
                </a:cubicBezTo>
                <a:cubicBezTo>
                  <a:pt x="2318895" y="959258"/>
                  <a:pt x="2313824" y="970006"/>
                  <a:pt x="2310595" y="981308"/>
                </a:cubicBezTo>
                <a:cubicBezTo>
                  <a:pt x="2306385" y="996044"/>
                  <a:pt x="2303654" y="1011177"/>
                  <a:pt x="2299444" y="1025913"/>
                </a:cubicBezTo>
                <a:cubicBezTo>
                  <a:pt x="2296215" y="1037215"/>
                  <a:pt x="2291521" y="1048064"/>
                  <a:pt x="2288292" y="1059366"/>
                </a:cubicBezTo>
                <a:cubicBezTo>
                  <a:pt x="2284082" y="1074102"/>
                  <a:pt x="2274621" y="1119088"/>
                  <a:pt x="2277141" y="1103971"/>
                </a:cubicBezTo>
                <a:cubicBezTo>
                  <a:pt x="2286097" y="1050239"/>
                  <a:pt x="2302347" y="968717"/>
                  <a:pt x="2321746" y="914400"/>
                </a:cubicBezTo>
                <a:cubicBezTo>
                  <a:pt x="2331267" y="887741"/>
                  <a:pt x="2342540" y="861662"/>
                  <a:pt x="2355200" y="836342"/>
                </a:cubicBezTo>
                <a:cubicBezTo>
                  <a:pt x="2368602" y="809538"/>
                  <a:pt x="2386921" y="785340"/>
                  <a:pt x="2399805" y="758283"/>
                </a:cubicBezTo>
                <a:cubicBezTo>
                  <a:pt x="2424146" y="707166"/>
                  <a:pt x="2426678" y="642200"/>
                  <a:pt x="2466712" y="602166"/>
                </a:cubicBezTo>
                <a:cubicBezTo>
                  <a:pt x="2477863" y="591015"/>
                  <a:pt x="2491281" y="581743"/>
                  <a:pt x="2500165" y="568713"/>
                </a:cubicBezTo>
                <a:cubicBezTo>
                  <a:pt x="2547221" y="499697"/>
                  <a:pt x="2581798" y="422066"/>
                  <a:pt x="2633980" y="356839"/>
                </a:cubicBezTo>
                <a:cubicBezTo>
                  <a:pt x="2784419" y="168791"/>
                  <a:pt x="2579860" y="420281"/>
                  <a:pt x="2723190" y="256478"/>
                </a:cubicBezTo>
                <a:cubicBezTo>
                  <a:pt x="2735429" y="242491"/>
                  <a:pt x="2744406" y="225861"/>
                  <a:pt x="2756644" y="211874"/>
                </a:cubicBezTo>
                <a:cubicBezTo>
                  <a:pt x="2792591" y="170792"/>
                  <a:pt x="2862502" y="112674"/>
                  <a:pt x="2901609" y="89210"/>
                </a:cubicBezTo>
                <a:cubicBezTo>
                  <a:pt x="2920194" y="78059"/>
                  <a:pt x="2937979" y="65450"/>
                  <a:pt x="2957365" y="55757"/>
                </a:cubicBezTo>
                <a:cubicBezTo>
                  <a:pt x="2967598" y="50641"/>
                  <a:pt x="3027272" y="27129"/>
                  <a:pt x="3046575" y="22303"/>
                </a:cubicBezTo>
                <a:lnTo>
                  <a:pt x="3135785" y="0"/>
                </a:lnTo>
                <a:cubicBezTo>
                  <a:pt x="3128351" y="44605"/>
                  <a:pt x="3125586" y="90244"/>
                  <a:pt x="3113483" y="133815"/>
                </a:cubicBezTo>
                <a:cubicBezTo>
                  <a:pt x="3106653" y="158402"/>
                  <a:pt x="3044294" y="262150"/>
                  <a:pt x="3035424" y="278781"/>
                </a:cubicBezTo>
                <a:cubicBezTo>
                  <a:pt x="3002884" y="339794"/>
                  <a:pt x="2973009" y="404714"/>
                  <a:pt x="2946214" y="468352"/>
                </a:cubicBezTo>
                <a:cubicBezTo>
                  <a:pt x="2930678" y="505249"/>
                  <a:pt x="2918747" y="543684"/>
                  <a:pt x="2901609" y="579864"/>
                </a:cubicBezTo>
                <a:cubicBezTo>
                  <a:pt x="2885226" y="614450"/>
                  <a:pt x="2861396" y="645254"/>
                  <a:pt x="2845853" y="680225"/>
                </a:cubicBezTo>
                <a:cubicBezTo>
                  <a:pt x="2831531" y="712449"/>
                  <a:pt x="2823019" y="746960"/>
                  <a:pt x="2812400" y="780586"/>
                </a:cubicBezTo>
                <a:cubicBezTo>
                  <a:pt x="2800714" y="817592"/>
                  <a:pt x="2789607" y="854784"/>
                  <a:pt x="2778946" y="892098"/>
                </a:cubicBezTo>
                <a:cubicBezTo>
                  <a:pt x="2767491" y="932190"/>
                  <a:pt x="2753214" y="1006175"/>
                  <a:pt x="2745492" y="1037064"/>
                </a:cubicBezTo>
                <a:cubicBezTo>
                  <a:pt x="2738929" y="1063317"/>
                  <a:pt x="2730624" y="1089103"/>
                  <a:pt x="2723190" y="1115122"/>
                </a:cubicBezTo>
                <a:cubicBezTo>
                  <a:pt x="2719473" y="1141142"/>
                  <a:pt x="2717194" y="1167408"/>
                  <a:pt x="2712039" y="1193181"/>
                </a:cubicBezTo>
                <a:cubicBezTo>
                  <a:pt x="2709734" y="1204707"/>
                  <a:pt x="2702990" y="1215070"/>
                  <a:pt x="2700887" y="1226635"/>
                </a:cubicBezTo>
                <a:cubicBezTo>
                  <a:pt x="2695526" y="1256119"/>
                  <a:pt x="2693453" y="1286108"/>
                  <a:pt x="2689736" y="1315844"/>
                </a:cubicBezTo>
                <a:cubicBezTo>
                  <a:pt x="2693453" y="1338147"/>
                  <a:pt x="2682799" y="1369186"/>
                  <a:pt x="2700887" y="1382752"/>
                </a:cubicBezTo>
                <a:cubicBezTo>
                  <a:pt x="2713503" y="1392214"/>
                  <a:pt x="2725175" y="1362131"/>
                  <a:pt x="2734341" y="1349298"/>
                </a:cubicBezTo>
                <a:cubicBezTo>
                  <a:pt x="2744003" y="1335771"/>
                  <a:pt x="2748091" y="1318947"/>
                  <a:pt x="2756644" y="1304693"/>
                </a:cubicBezTo>
                <a:cubicBezTo>
                  <a:pt x="2770434" y="1281709"/>
                  <a:pt x="2787200" y="1260614"/>
                  <a:pt x="2801248" y="1237786"/>
                </a:cubicBezTo>
                <a:cubicBezTo>
                  <a:pt x="2864161" y="1135551"/>
                  <a:pt x="2819145" y="1186434"/>
                  <a:pt x="2879307" y="1126274"/>
                </a:cubicBezTo>
                <a:cubicBezTo>
                  <a:pt x="2935618" y="1013651"/>
                  <a:pt x="2887245" y="1103483"/>
                  <a:pt x="2957365" y="992459"/>
                </a:cubicBezTo>
                <a:cubicBezTo>
                  <a:pt x="2987663" y="944487"/>
                  <a:pt x="3016113" y="895361"/>
                  <a:pt x="3046575" y="847493"/>
                </a:cubicBezTo>
                <a:cubicBezTo>
                  <a:pt x="3068161" y="813572"/>
                  <a:pt x="3085053" y="775562"/>
                  <a:pt x="3113483" y="747132"/>
                </a:cubicBezTo>
                <a:lnTo>
                  <a:pt x="3269600" y="591015"/>
                </a:lnTo>
                <a:cubicBezTo>
                  <a:pt x="3288185" y="572430"/>
                  <a:pt x="3303487" y="549839"/>
                  <a:pt x="3325356" y="535259"/>
                </a:cubicBezTo>
                <a:cubicBezTo>
                  <a:pt x="3336507" y="527825"/>
                  <a:pt x="3348723" y="521782"/>
                  <a:pt x="3358809" y="512957"/>
                </a:cubicBezTo>
                <a:cubicBezTo>
                  <a:pt x="3378590" y="495649"/>
                  <a:pt x="3393370" y="472743"/>
                  <a:pt x="3414565" y="457200"/>
                </a:cubicBezTo>
                <a:cubicBezTo>
                  <a:pt x="3449521" y="431565"/>
                  <a:pt x="3488907" y="412595"/>
                  <a:pt x="3526078" y="390293"/>
                </a:cubicBezTo>
                <a:cubicBezTo>
                  <a:pt x="3596095" y="348283"/>
                  <a:pt x="3562443" y="366534"/>
                  <a:pt x="3626439" y="334537"/>
                </a:cubicBezTo>
                <a:cubicBezTo>
                  <a:pt x="3747472" y="358743"/>
                  <a:pt x="3700509" y="330105"/>
                  <a:pt x="3659892" y="557561"/>
                </a:cubicBezTo>
                <a:cubicBezTo>
                  <a:pt x="3647723" y="625710"/>
                  <a:pt x="3563602" y="798286"/>
                  <a:pt x="3548380" y="836342"/>
                </a:cubicBezTo>
                <a:lnTo>
                  <a:pt x="3459170" y="1059366"/>
                </a:lnTo>
                <a:cubicBezTo>
                  <a:pt x="3444302" y="1096537"/>
                  <a:pt x="3432468" y="1135070"/>
                  <a:pt x="3414565" y="1170878"/>
                </a:cubicBezTo>
                <a:cubicBezTo>
                  <a:pt x="3407131" y="1185746"/>
                  <a:pt x="3398230" y="1199968"/>
                  <a:pt x="3392263" y="1215483"/>
                </a:cubicBezTo>
                <a:cubicBezTo>
                  <a:pt x="3379604" y="1248396"/>
                  <a:pt x="3370545" y="1282591"/>
                  <a:pt x="3358809" y="1315844"/>
                </a:cubicBezTo>
                <a:cubicBezTo>
                  <a:pt x="3348239" y="1345792"/>
                  <a:pt x="3337866" y="1375863"/>
                  <a:pt x="3325356" y="1405054"/>
                </a:cubicBezTo>
                <a:cubicBezTo>
                  <a:pt x="3315534" y="1427973"/>
                  <a:pt x="3300940" y="1448722"/>
                  <a:pt x="3291902" y="1471961"/>
                </a:cubicBezTo>
                <a:cubicBezTo>
                  <a:pt x="3274860" y="1515782"/>
                  <a:pt x="3262165" y="1561171"/>
                  <a:pt x="3247297" y="1605776"/>
                </a:cubicBezTo>
                <a:cubicBezTo>
                  <a:pt x="3243580" y="1616927"/>
                  <a:pt x="3229093" y="1648634"/>
                  <a:pt x="3236146" y="1639230"/>
                </a:cubicBezTo>
                <a:lnTo>
                  <a:pt x="3303053" y="1550020"/>
                </a:lnTo>
                <a:cubicBezTo>
                  <a:pt x="3314204" y="1535152"/>
                  <a:pt x="3325097" y="1520085"/>
                  <a:pt x="3336507" y="1505415"/>
                </a:cubicBezTo>
                <a:cubicBezTo>
                  <a:pt x="3351119" y="1486628"/>
                  <a:pt x="3364282" y="1466489"/>
                  <a:pt x="3381112" y="1449659"/>
                </a:cubicBezTo>
                <a:cubicBezTo>
                  <a:pt x="3481571" y="1349200"/>
                  <a:pt x="3403316" y="1424395"/>
                  <a:pt x="3604136" y="1260088"/>
                </a:cubicBezTo>
                <a:cubicBezTo>
                  <a:pt x="3693651" y="1186849"/>
                  <a:pt x="3675834" y="1195490"/>
                  <a:pt x="3793707" y="1115122"/>
                </a:cubicBezTo>
                <a:cubicBezTo>
                  <a:pt x="3833750" y="1087820"/>
                  <a:pt x="3876045" y="1063947"/>
                  <a:pt x="3916370" y="1037064"/>
                </a:cubicBezTo>
                <a:cubicBezTo>
                  <a:pt x="3954123" y="1011896"/>
                  <a:pt x="3989521" y="983234"/>
                  <a:pt x="4027883" y="959005"/>
                </a:cubicBezTo>
                <a:cubicBezTo>
                  <a:pt x="4210299" y="843795"/>
                  <a:pt x="4058945" y="943474"/>
                  <a:pt x="4184000" y="880947"/>
                </a:cubicBezTo>
                <a:cubicBezTo>
                  <a:pt x="4360415" y="792739"/>
                  <a:pt x="4169965" y="880070"/>
                  <a:pt x="4328965" y="791737"/>
                </a:cubicBezTo>
                <a:cubicBezTo>
                  <a:pt x="4339240" y="786029"/>
                  <a:pt x="4351268" y="784303"/>
                  <a:pt x="4362419" y="780586"/>
                </a:cubicBezTo>
                <a:cubicBezTo>
                  <a:pt x="4373570" y="773152"/>
                  <a:pt x="4384237" y="764932"/>
                  <a:pt x="4395873" y="758283"/>
                </a:cubicBezTo>
                <a:cubicBezTo>
                  <a:pt x="4410306" y="750036"/>
                  <a:pt x="4426045" y="744228"/>
                  <a:pt x="4440478" y="735981"/>
                </a:cubicBezTo>
                <a:cubicBezTo>
                  <a:pt x="4452114" y="729332"/>
                  <a:pt x="4484653" y="705637"/>
                  <a:pt x="4473931" y="713678"/>
                </a:cubicBezTo>
                <a:cubicBezTo>
                  <a:pt x="4394480" y="773266"/>
                  <a:pt x="4461176" y="717439"/>
                  <a:pt x="4384722" y="802888"/>
                </a:cubicBezTo>
                <a:cubicBezTo>
                  <a:pt x="4337370" y="855811"/>
                  <a:pt x="4288790" y="907636"/>
                  <a:pt x="4239756" y="959005"/>
                </a:cubicBezTo>
                <a:cubicBezTo>
                  <a:pt x="4210719" y="989425"/>
                  <a:pt x="4180283" y="1018478"/>
                  <a:pt x="4150546" y="1048215"/>
                </a:cubicBezTo>
                <a:cubicBezTo>
                  <a:pt x="4098507" y="1100254"/>
                  <a:pt x="4051388" y="1157729"/>
                  <a:pt x="3994429" y="1204332"/>
                </a:cubicBezTo>
                <a:cubicBezTo>
                  <a:pt x="3953541" y="1237786"/>
                  <a:pt x="3911631" y="1270027"/>
                  <a:pt x="3871765" y="1304693"/>
                </a:cubicBezTo>
                <a:cubicBezTo>
                  <a:pt x="3826104" y="1344398"/>
                  <a:pt x="3784143" y="1388271"/>
                  <a:pt x="3737951" y="1427357"/>
                </a:cubicBezTo>
                <a:cubicBezTo>
                  <a:pt x="3687430" y="1470106"/>
                  <a:pt x="3632260" y="1507158"/>
                  <a:pt x="3581834" y="1550020"/>
                </a:cubicBezTo>
                <a:cubicBezTo>
                  <a:pt x="3483520" y="1633587"/>
                  <a:pt x="3387933" y="1720317"/>
                  <a:pt x="3291902" y="1806498"/>
                </a:cubicBezTo>
                <a:cubicBezTo>
                  <a:pt x="3242959" y="1850421"/>
                  <a:pt x="3196427" y="1897009"/>
                  <a:pt x="3146936" y="1940313"/>
                </a:cubicBezTo>
                <a:cubicBezTo>
                  <a:pt x="3077451" y="2001113"/>
                  <a:pt x="3004995" y="2058446"/>
                  <a:pt x="2935063" y="2118732"/>
                </a:cubicBezTo>
                <a:cubicBezTo>
                  <a:pt x="2897186" y="2151384"/>
                  <a:pt x="2860722" y="2185639"/>
                  <a:pt x="2823551" y="2219093"/>
                </a:cubicBezTo>
                <a:cubicBezTo>
                  <a:pt x="2786380" y="2252547"/>
                  <a:pt x="2747400" y="2284093"/>
                  <a:pt x="2712039" y="2319454"/>
                </a:cubicBezTo>
                <a:cubicBezTo>
                  <a:pt x="2660000" y="2371493"/>
                  <a:pt x="2612459" y="2428457"/>
                  <a:pt x="2555922" y="2475571"/>
                </a:cubicBezTo>
                <a:cubicBezTo>
                  <a:pt x="2522755" y="2503210"/>
                  <a:pt x="2484633" y="2531556"/>
                  <a:pt x="2455561" y="2564781"/>
                </a:cubicBezTo>
                <a:cubicBezTo>
                  <a:pt x="2439888" y="2582693"/>
                  <a:pt x="2427786" y="2603707"/>
                  <a:pt x="2410956" y="2620537"/>
                </a:cubicBezTo>
                <a:cubicBezTo>
                  <a:pt x="2293065" y="2738428"/>
                  <a:pt x="2443375" y="2559593"/>
                  <a:pt x="2321746" y="2698596"/>
                </a:cubicBezTo>
                <a:cubicBezTo>
                  <a:pt x="2181161" y="2859262"/>
                  <a:pt x="2370056" y="2651773"/>
                  <a:pt x="2265990" y="2776654"/>
                </a:cubicBezTo>
                <a:cubicBezTo>
                  <a:pt x="2255894" y="2788769"/>
                  <a:pt x="2242799" y="2798134"/>
                  <a:pt x="2232536" y="2810108"/>
                </a:cubicBezTo>
                <a:cubicBezTo>
                  <a:pt x="2220441" y="2824219"/>
                  <a:pt x="2211178" y="2840602"/>
                  <a:pt x="2199083" y="2854713"/>
                </a:cubicBezTo>
                <a:cubicBezTo>
                  <a:pt x="2188820" y="2866687"/>
                  <a:pt x="2175311" y="2875718"/>
                  <a:pt x="2165629" y="2888166"/>
                </a:cubicBezTo>
                <a:cubicBezTo>
                  <a:pt x="2149173" y="2909324"/>
                  <a:pt x="2135892" y="2932771"/>
                  <a:pt x="2121024" y="2955074"/>
                </a:cubicBezTo>
                <a:cubicBezTo>
                  <a:pt x="2096660" y="2991620"/>
                  <a:pt x="2112124" y="2988527"/>
                  <a:pt x="2087570" y="2988527"/>
                </a:cubicBezTo>
              </a:path>
            </a:pathLst>
          </a:custGeom>
          <a:solidFill>
            <a:srgbClr val="FF9300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00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AD5F7CC-AF3C-874B-A6EB-52DD5A92F9E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Los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son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como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tostadora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055360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double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Math.sqrt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== (</a:t>
            </a:r>
            <a:r>
              <a:rPr lang="en-US" sz="2200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)root;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006608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4649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8"/>
          <p:cNvSpPr>
            <a:spLocks noChangeArrowheads="1"/>
          </p:cNvSpPr>
          <p:nvPr/>
        </p:nvSpPr>
        <p:spPr bwMode="auto">
          <a:xfrm>
            <a:off x="482600" y="1168400"/>
            <a:ext cx="81280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en-US" sz="2400" b="0"/>
              <a:t>Greek mathematicians took a special interest in numbers that are equal to the sum of their proper divisors (a proper divisor of </a:t>
            </a:r>
            <a:r>
              <a:rPr lang="en-US" altLang="en-US" sz="2400" b="0" i="1"/>
              <a:t>n</a:t>
            </a:r>
            <a:r>
              <a:rPr lang="en-US" altLang="en-US" sz="2400" b="0"/>
              <a:t> is any divisor less than </a:t>
            </a:r>
            <a:r>
              <a:rPr lang="en-US" altLang="en-US" sz="2400" b="0" i="1"/>
              <a:t>n</a:t>
            </a:r>
            <a:r>
              <a:rPr lang="en-US" altLang="en-US" sz="2400" b="0"/>
              <a:t> itself).  They called such numbers </a:t>
            </a:r>
            <a:r>
              <a:rPr lang="en-US" altLang="en-US" sz="2400" i="1"/>
              <a:t>perfect</a:t>
            </a:r>
            <a:r>
              <a:rPr lang="en-US" altLang="en-US" sz="2400" b="0" i="1"/>
              <a:t> </a:t>
            </a:r>
            <a:r>
              <a:rPr lang="en-US" altLang="en-US" sz="2400" i="1"/>
              <a:t>numbers</a:t>
            </a:r>
            <a:r>
              <a:rPr lang="en-US" altLang="en-US" sz="2400" b="0" i="1"/>
              <a:t>.</a:t>
            </a:r>
            <a:r>
              <a:rPr lang="en-US" altLang="en-US" sz="2400" b="0"/>
              <a:t>  For example, 6 is a perfect number because it is the sum of 1, 2, and 3, which are the integers less than 6 that divide evenly into 6.  Similarly, 28 is a perfect number because it is the sum of 1, 2, 4, 7, and 14.</a:t>
            </a:r>
          </a:p>
        </p:txBody>
      </p:sp>
      <p:sp>
        <p:nvSpPr>
          <p:cNvPr id="610308" name="Rectangle 4"/>
          <p:cNvSpPr>
            <a:spLocks noChangeArrowheads="1"/>
          </p:cNvSpPr>
          <p:nvPr/>
        </p:nvSpPr>
        <p:spPr bwMode="auto">
          <a:xfrm>
            <a:off x="482600" y="3479800"/>
            <a:ext cx="8128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en-US" sz="2400" b="0" dirty="0"/>
              <a:t>Design and implement a Java program that finds all the perfect numbers between two limits.  For example, if the limits are 1 and 10000, the output should look like this:   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1874838" y="4876800"/>
            <a:ext cx="5402262" cy="1630363"/>
            <a:chOff x="1181" y="3197"/>
            <a:chExt cx="3403" cy="1027"/>
          </a:xfrm>
        </p:grpSpPr>
        <p:pic>
          <p:nvPicPr>
            <p:cNvPr id="61451" name="Picture 19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1" y="3205"/>
              <a:ext cx="3403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2" name="Text Box 20"/>
            <p:cNvSpPr txBox="1">
              <a:spLocks noChangeArrowheads="1"/>
            </p:cNvSpPr>
            <p:nvPr/>
          </p:nvSpPr>
          <p:spPr bwMode="auto">
            <a:xfrm>
              <a:off x="1200" y="3197"/>
              <a:ext cx="33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00">
                  <a:solidFill>
                    <a:srgbClr val="333333"/>
                  </a:solidFill>
                  <a:latin typeface="Helvetica Neue" charset="0"/>
                </a:rPr>
                <a:t>FindPerfect</a:t>
              </a:r>
              <a:endParaRPr lang="en-US" altLang="en-US" sz="1000" b="0">
                <a:solidFill>
                  <a:srgbClr val="333333"/>
                </a:solidFill>
                <a:latin typeface="Charcoal CY" charset="0"/>
              </a:endParaRPr>
            </a:p>
          </p:txBody>
        </p:sp>
      </p:grpSp>
      <p:sp>
        <p:nvSpPr>
          <p:cNvPr id="610325" name="Text Box 21"/>
          <p:cNvSpPr txBox="1">
            <a:spLocks noChangeArrowheads="1"/>
          </p:cNvSpPr>
          <p:nvPr/>
        </p:nvSpPr>
        <p:spPr bwMode="auto">
          <a:xfrm>
            <a:off x="1892300" y="5087938"/>
            <a:ext cx="5118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The perfect numbers between 1 and 10000 are:</a:t>
            </a:r>
          </a:p>
        </p:txBody>
      </p:sp>
      <p:sp>
        <p:nvSpPr>
          <p:cNvPr id="610326" name="Text Box 22"/>
          <p:cNvSpPr txBox="1">
            <a:spLocks noChangeArrowheads="1"/>
          </p:cNvSpPr>
          <p:nvPr/>
        </p:nvSpPr>
        <p:spPr bwMode="auto">
          <a:xfrm>
            <a:off x="1892300" y="53086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6</a:t>
            </a:r>
          </a:p>
        </p:txBody>
      </p:sp>
      <p:sp>
        <p:nvSpPr>
          <p:cNvPr id="610328" name="Text Box 24"/>
          <p:cNvSpPr txBox="1">
            <a:spLocks noChangeArrowheads="1"/>
          </p:cNvSpPr>
          <p:nvPr/>
        </p:nvSpPr>
        <p:spPr bwMode="auto">
          <a:xfrm>
            <a:off x="1892300" y="55245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28</a:t>
            </a:r>
          </a:p>
        </p:txBody>
      </p:sp>
      <p:sp>
        <p:nvSpPr>
          <p:cNvPr id="610329" name="Text Box 25"/>
          <p:cNvSpPr txBox="1">
            <a:spLocks noChangeArrowheads="1"/>
          </p:cNvSpPr>
          <p:nvPr/>
        </p:nvSpPr>
        <p:spPr bwMode="auto">
          <a:xfrm>
            <a:off x="1892300" y="57277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496</a:t>
            </a:r>
          </a:p>
        </p:txBody>
      </p:sp>
      <p:sp>
        <p:nvSpPr>
          <p:cNvPr id="610330" name="Text Box 26"/>
          <p:cNvSpPr txBox="1">
            <a:spLocks noChangeArrowheads="1"/>
          </p:cNvSpPr>
          <p:nvPr/>
        </p:nvSpPr>
        <p:spPr bwMode="auto">
          <a:xfrm>
            <a:off x="1892300" y="59436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8128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Extra Exercise</a:t>
            </a:r>
          </a:p>
        </p:txBody>
      </p:sp>
    </p:spTree>
    <p:extLst>
      <p:ext uri="{BB962C8B-B14F-4D97-AF65-F5344CB8AC3E}">
        <p14:creationId xmlns:p14="http://schemas.microsoft.com/office/powerpoint/2010/main" val="36990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308" grpId="0" build="p" autoUpdateAnimBg="0"/>
      <p:bldP spid="610325" grpId="0" build="p" autoUpdateAnimBg="0"/>
      <p:bldP spid="610326" grpId="0" autoUpdateAnimBg="0"/>
      <p:bldP spid="610328" grpId="0" autoUpdateAnimBg="0"/>
      <p:bldP spid="610329" grpId="0" autoUpdateAnimBg="0"/>
      <p:bldP spid="610330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Los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son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como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tostadora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3015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Los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son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como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tostadora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1776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Los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son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como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tostadora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</a:p>
        </p:txBody>
      </p:sp>
      <p:pic>
        <p:nvPicPr>
          <p:cNvPr id="13107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8863" y="3463925"/>
            <a:ext cx="3135312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912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Los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son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como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tostadora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</a:p>
        </p:txBody>
      </p:sp>
      <p:pic>
        <p:nvPicPr>
          <p:cNvPr id="13209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0788" y="3484563"/>
            <a:ext cx="2501900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795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Los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son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como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tostadora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</a:p>
        </p:txBody>
      </p:sp>
      <p:pic>
        <p:nvPicPr>
          <p:cNvPr id="133123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5" name="TextBox 8"/>
          <p:cNvSpPr txBox="1">
            <a:spLocks noChangeArrowheads="1"/>
          </p:cNvSpPr>
          <p:nvPr/>
        </p:nvSpPr>
        <p:spPr bwMode="auto">
          <a:xfrm>
            <a:off x="360498" y="2770188"/>
            <a:ext cx="17569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 err="1">
                <a:solidFill>
                  <a:srgbClr val="010000"/>
                </a:solidFill>
              </a:rPr>
              <a:t>parámetro</a:t>
            </a:r>
            <a:r>
              <a:rPr lang="en-US" dirty="0">
                <a:solidFill>
                  <a:srgbClr val="010000"/>
                </a:solidFill>
              </a:rPr>
              <a:t>(s)</a:t>
            </a:r>
          </a:p>
        </p:txBody>
      </p:sp>
      <p:pic>
        <p:nvPicPr>
          <p:cNvPr id="133126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7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8" name="TextBox 12"/>
          <p:cNvSpPr txBox="1">
            <a:spLocks noChangeArrowheads="1"/>
          </p:cNvSpPr>
          <p:nvPr/>
        </p:nvSpPr>
        <p:spPr bwMode="auto">
          <a:xfrm>
            <a:off x="6753225" y="2727325"/>
            <a:ext cx="12955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 err="1">
                <a:solidFill>
                  <a:srgbClr val="010000"/>
                </a:solidFill>
              </a:rPr>
              <a:t>devuelve</a:t>
            </a: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745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mitad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promedio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mitad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promedio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80230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mitad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promedio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mitad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promedio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89694" y="4305300"/>
            <a:ext cx="8397106" cy="200923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10836" y="3781344"/>
            <a:ext cx="3191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“</a:t>
            </a:r>
            <a:r>
              <a:rPr lang="en-US" sz="2400" dirty="0" err="1">
                <a:solidFill>
                  <a:srgbClr val="0000FF"/>
                </a:solidFill>
              </a:rPr>
              <a:t>definición</a:t>
            </a:r>
            <a:r>
              <a:rPr lang="en-US" sz="2400" dirty="0">
                <a:solidFill>
                  <a:srgbClr val="0000FF"/>
                </a:solidFill>
              </a:rPr>
              <a:t>” del </a:t>
            </a:r>
            <a:r>
              <a:rPr lang="en-US" sz="2400" dirty="0" err="1">
                <a:solidFill>
                  <a:srgbClr val="0000FF"/>
                </a:solidFill>
              </a:rPr>
              <a:t>método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115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mitad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promedio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mitad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promedio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93917" y="4437732"/>
            <a:ext cx="3599183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66917" y="3945531"/>
            <a:ext cx="4044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</a:rPr>
              <a:t>Espera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información</a:t>
            </a:r>
            <a:r>
              <a:rPr lang="en-US" sz="2400" dirty="0">
                <a:solidFill>
                  <a:srgbClr val="0000FF"/>
                </a:solidFill>
              </a:rPr>
              <a:t> de </a:t>
            </a:r>
            <a:r>
              <a:rPr lang="en-US" sz="2400" dirty="0" err="1">
                <a:solidFill>
                  <a:srgbClr val="0000FF"/>
                </a:solidFill>
              </a:rPr>
              <a:t>entrada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4499" y="3945531"/>
            <a:ext cx="3133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Se </a:t>
            </a:r>
            <a:r>
              <a:rPr lang="en-US" sz="2400" dirty="0" err="1">
                <a:solidFill>
                  <a:srgbClr val="0000FF"/>
                </a:solidFill>
              </a:rPr>
              <a:t>espera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que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devuelva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61547" y="4437732"/>
            <a:ext cx="1310919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21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WhatsApp</a:t>
            </a:r>
            <a:r>
              <a:rPr lang="en-US" dirty="0"/>
              <a:t> - Android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construyes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tan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WhatsApp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342265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98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mitad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promedio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mitad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promedio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668517" y="4428637"/>
            <a:ext cx="3727925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53586" y="3924719"/>
            <a:ext cx="1637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</a:rPr>
              <a:t>Parámetros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06500" y="3924719"/>
            <a:ext cx="247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</a:rPr>
              <a:t>Tipo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que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devuelve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61547" y="4437732"/>
            <a:ext cx="1310919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71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promedio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52178" y="3823936"/>
            <a:ext cx="1176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</a:rPr>
              <a:t>nombre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72466" y="4451389"/>
            <a:ext cx="1601134" cy="400012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08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mitad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promedio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mitad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promedio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7928" y="5080155"/>
            <a:ext cx="1060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</a:rPr>
              <a:t>cuerpo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60290" y="4861024"/>
            <a:ext cx="3813310" cy="87388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43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promedio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7928" y="5243349"/>
            <a:ext cx="37840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</a:rPr>
              <a:t>Termina</a:t>
            </a:r>
            <a:r>
              <a:rPr lang="en-US" sz="2400" dirty="0">
                <a:solidFill>
                  <a:srgbClr val="0000FF"/>
                </a:solidFill>
              </a:rPr>
              <a:t> el </a:t>
            </a:r>
            <a:r>
              <a:rPr lang="en-US" sz="2400" dirty="0" err="1">
                <a:solidFill>
                  <a:srgbClr val="0000FF"/>
                </a:solidFill>
              </a:rPr>
              <a:t>método</a:t>
            </a:r>
            <a:r>
              <a:rPr lang="en-US" sz="2400" dirty="0">
                <a:solidFill>
                  <a:srgbClr val="0000FF"/>
                </a:solidFill>
              </a:rPr>
              <a:t> y </a:t>
            </a:r>
            <a:r>
              <a:rPr lang="en-US" sz="2400" dirty="0" err="1">
                <a:solidFill>
                  <a:srgbClr val="0000FF"/>
                </a:solidFill>
              </a:rPr>
              <a:t>regresa</a:t>
            </a:r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>
                <a:solidFill>
                  <a:srgbClr val="0000FF"/>
                </a:solidFill>
              </a:rPr>
              <a:t>solo UN valor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5209896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76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mitad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promedio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mitad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promedio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56777" y="5020325"/>
            <a:ext cx="401923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</a:rPr>
              <a:t>Esta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instrucción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es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necesaria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porque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b="1" dirty="0" err="1">
                <a:solidFill>
                  <a:srgbClr val="0000FF"/>
                </a:solidFill>
              </a:rPr>
              <a:t>promedio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prometió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devolver</a:t>
            </a:r>
            <a:r>
              <a:rPr lang="en-US" sz="2400" dirty="0">
                <a:solidFill>
                  <a:srgbClr val="0000FF"/>
                </a:solidFill>
              </a:rPr>
              <a:t> un double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5209896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741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mitad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promedio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mitad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promedio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7928" y="1488346"/>
            <a:ext cx="2946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“</a:t>
            </a:r>
            <a:r>
              <a:rPr lang="en-US" sz="2400" dirty="0" err="1">
                <a:solidFill>
                  <a:srgbClr val="0000FF"/>
                </a:solidFill>
              </a:rPr>
              <a:t>llamada</a:t>
            </a:r>
            <a:r>
              <a:rPr lang="en-US" sz="2400" dirty="0">
                <a:solidFill>
                  <a:srgbClr val="0000FF"/>
                </a:solidFill>
              </a:rPr>
              <a:t>” del </a:t>
            </a:r>
            <a:r>
              <a:rPr lang="en-US" sz="2400" dirty="0" err="1">
                <a:solidFill>
                  <a:srgbClr val="0000FF"/>
                </a:solidFill>
              </a:rPr>
              <a:t>método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22675" y="2116457"/>
            <a:ext cx="4321125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23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mitad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promedio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mitad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promedio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83981" y="1555254"/>
            <a:ext cx="1692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</a:rPr>
              <a:t>argumentos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182839" y="2116457"/>
            <a:ext cx="1967261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87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mitad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promedio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mitad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promedio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171776" y="1616473"/>
            <a:ext cx="352010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23786" y="1046323"/>
            <a:ext cx="1637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</a:rPr>
              <a:t>Parámetros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317" y="1060708"/>
            <a:ext cx="2476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</a:rPr>
              <a:t>Tipo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que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devuelve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538523" y="1627625"/>
            <a:ext cx="970502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3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mitad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=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promedio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mitad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promedio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1840" y="3173296"/>
            <a:ext cx="511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</a:rPr>
              <a:t>Cuando</a:t>
            </a:r>
            <a:r>
              <a:rPr lang="en-US" sz="2400" dirty="0">
                <a:solidFill>
                  <a:srgbClr val="0000FF"/>
                </a:solidFill>
              </a:rPr>
              <a:t> un </a:t>
            </a:r>
            <a:r>
              <a:rPr lang="en-US" sz="2400" dirty="0" err="1">
                <a:solidFill>
                  <a:srgbClr val="0000FF"/>
                </a:solidFill>
              </a:rPr>
              <a:t>método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termina</a:t>
            </a:r>
            <a:r>
              <a:rPr lang="en-US" sz="2400" dirty="0">
                <a:solidFill>
                  <a:srgbClr val="0000FF"/>
                </a:solidFill>
              </a:rPr>
              <a:t> “</a:t>
            </a:r>
            <a:r>
              <a:rPr lang="en-US" sz="2400" dirty="0" err="1">
                <a:solidFill>
                  <a:srgbClr val="0000FF"/>
                </a:solidFill>
              </a:rPr>
              <a:t>devuelve</a:t>
            </a:r>
            <a:r>
              <a:rPr lang="en-US" sz="2400" dirty="0">
                <a:solidFill>
                  <a:srgbClr val="0000FF"/>
                </a:solidFill>
              </a:rPr>
              <a:t>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36182" y="2954165"/>
            <a:ext cx="611671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27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98373" y="632949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	</a:t>
            </a:r>
            <a:r>
              <a:rPr lang="en-US" sz="2800" b="1" i="1" dirty="0" err="1">
                <a:solidFill>
                  <a:schemeClr val="accent6"/>
                </a:solidFill>
                <a:latin typeface="Times" charset="0"/>
                <a:cs typeface="Times" charset="0"/>
              </a:rPr>
              <a:t>visibilidad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  </a:t>
            </a:r>
            <a:r>
              <a:rPr lang="en-US" sz="2800" b="1" i="1" dirty="0" err="1">
                <a:solidFill>
                  <a:schemeClr val="accent5"/>
                </a:solidFill>
                <a:latin typeface="Times" charset="0"/>
                <a:cs typeface="Times" charset="0"/>
              </a:rPr>
              <a:t>tipo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latin typeface="Times" charset="0"/>
                <a:cs typeface="Times" charset="0"/>
              </a:rPr>
              <a:t>nombreDelMétodo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i="1" dirty="0" err="1">
                <a:solidFill>
                  <a:schemeClr val="accent4"/>
                </a:solidFill>
                <a:latin typeface="Times" charset="0"/>
                <a:cs typeface="Times" charset="0"/>
              </a:rPr>
              <a:t>parámetros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			</a:t>
            </a:r>
            <a:r>
              <a:rPr lang="en-US" sz="2800" b="1" i="1" dirty="0" err="1">
                <a:solidFill>
                  <a:srgbClr val="000000"/>
                </a:solidFill>
                <a:latin typeface="Times" charset="0"/>
                <a:cs typeface="Times" charset="0"/>
              </a:rPr>
              <a:t>instrucciones</a:t>
            </a:r>
            <a:endParaRPr lang="en-US" sz="2800" b="1" i="1" dirty="0">
              <a:solidFill>
                <a:srgbClr val="000000"/>
              </a:solidFill>
              <a:latin typeface="Times" charset="0"/>
              <a:cs typeface="Times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 err="1">
                <a:solidFill>
                  <a:srgbClr val="F79646"/>
                </a:solidFill>
                <a:latin typeface="Times" charset="0"/>
                <a:cs typeface="Times" charset="0"/>
              </a:rPr>
              <a:t>visibilidad</a:t>
            </a:r>
            <a:r>
              <a:rPr lang="en-US" sz="2800" b="1" i="1" dirty="0">
                <a:solidFill>
                  <a:schemeClr val="accent6"/>
                </a:solidFill>
                <a:latin typeface="Times" charset="0"/>
                <a:cs typeface="Times" charset="0"/>
              </a:rPr>
              <a:t>:</a:t>
            </a: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</a:t>
            </a:r>
            <a:r>
              <a:rPr lang="en-US" sz="2800" dirty="0" err="1">
                <a:solidFill>
                  <a:srgbClr val="010000"/>
                </a:solidFill>
                <a:latin typeface="Times" charset="0"/>
                <a:cs typeface="Times" charset="0"/>
              </a:rPr>
              <a:t>normalmente</a:t>
            </a:r>
            <a:r>
              <a:rPr lang="en-US" sz="2800" b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private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o</a:t>
            </a: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public</a:t>
            </a: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 err="1">
                <a:solidFill>
                  <a:schemeClr val="accent5"/>
                </a:solidFill>
                <a:latin typeface="Times" charset="0"/>
                <a:cs typeface="Times" charset="0"/>
              </a:rPr>
              <a:t>tipo</a:t>
            </a:r>
            <a:r>
              <a:rPr lang="en-US" sz="2800" b="1" i="1" dirty="0">
                <a:solidFill>
                  <a:schemeClr val="accent5"/>
                </a:solidFill>
                <a:latin typeface="Times" charset="0"/>
                <a:cs typeface="Times" charset="0"/>
              </a:rPr>
              <a:t>: </a:t>
            </a:r>
            <a:r>
              <a:rPr lang="en-US" sz="2800" dirty="0" err="1">
                <a:solidFill>
                  <a:srgbClr val="010000"/>
                </a:solidFill>
                <a:latin typeface="Times" charset="0"/>
                <a:cs typeface="Times" charset="0"/>
              </a:rPr>
              <a:t>tipo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 </a:t>
            </a:r>
            <a:r>
              <a:rPr lang="en-US" sz="2800" dirty="0" err="1">
                <a:solidFill>
                  <a:srgbClr val="010000"/>
                </a:solidFill>
                <a:latin typeface="Times" charset="0"/>
                <a:cs typeface="Times" charset="0"/>
              </a:rPr>
              <a:t>devuelto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 </a:t>
            </a:r>
            <a:r>
              <a:rPr lang="en-US" sz="2800" dirty="0" err="1">
                <a:solidFill>
                  <a:srgbClr val="010000"/>
                </a:solidFill>
                <a:latin typeface="Times" charset="0"/>
                <a:cs typeface="Times" charset="0"/>
              </a:rPr>
              <a:t>por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 el el </a:t>
            </a:r>
            <a:r>
              <a:rPr lang="en-US" sz="2800" dirty="0" err="1">
                <a:solidFill>
                  <a:srgbClr val="010000"/>
                </a:solidFill>
                <a:latin typeface="Times" charset="0"/>
                <a:cs typeface="Times" charset="0"/>
              </a:rPr>
              <a:t>método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 </a:t>
            </a:r>
            <a:r>
              <a:rPr lang="en-US" sz="2000" dirty="0">
                <a:solidFill>
                  <a:srgbClr val="010000"/>
                </a:solidFill>
                <a:latin typeface="Times" charset="0"/>
                <a:cs typeface="Times" charset="0"/>
              </a:rPr>
              <a:t>(e.g., </a:t>
            </a:r>
            <a:r>
              <a:rPr lang="en-US" sz="2000" b="1" dirty="0" err="1">
                <a:solidFill>
                  <a:srgbClr val="010000"/>
                </a:solidFill>
                <a:latin typeface="Courier New" charset="0"/>
                <a:cs typeface="Courier New" charset="0"/>
              </a:rPr>
              <a:t>int</a:t>
            </a:r>
            <a:r>
              <a:rPr lang="en-US" sz="20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, </a:t>
            </a:r>
            <a:r>
              <a:rPr lang="en-US" sz="20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double</a:t>
            </a:r>
            <a:r>
              <a:rPr lang="en-US" sz="20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, </a:t>
            </a:r>
            <a:r>
              <a:rPr lang="en-US" sz="2000" i="1" dirty="0">
                <a:solidFill>
                  <a:srgbClr val="010000"/>
                </a:solidFill>
                <a:latin typeface="Times" charset="0"/>
                <a:cs typeface="Times" charset="0"/>
              </a:rPr>
              <a:t>etc.</a:t>
            </a:r>
            <a:r>
              <a:rPr lang="en-US" sz="2000" dirty="0">
                <a:solidFill>
                  <a:srgbClr val="010000"/>
                </a:solidFill>
                <a:latin typeface="Times" charset="0"/>
                <a:cs typeface="Times" charset="0"/>
              </a:rPr>
              <a:t>)</a:t>
            </a:r>
          </a:p>
          <a:p>
            <a:pPr lvl="1"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400" dirty="0" err="1">
                <a:solidFill>
                  <a:srgbClr val="010000"/>
                </a:solidFill>
                <a:latin typeface="Times" charset="0"/>
                <a:cs typeface="Times" charset="0"/>
              </a:rPr>
              <a:t>Puede</a:t>
            </a: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 </a:t>
            </a:r>
            <a:r>
              <a:rPr lang="en-US" sz="2400" dirty="0" err="1">
                <a:solidFill>
                  <a:srgbClr val="010000"/>
                </a:solidFill>
                <a:latin typeface="Times" charset="0"/>
                <a:cs typeface="Times" charset="0"/>
              </a:rPr>
              <a:t>ser</a:t>
            </a: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void</a:t>
            </a: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 </a:t>
            </a:r>
            <a:r>
              <a:rPr lang="en-US" sz="2400" dirty="0" err="1">
                <a:solidFill>
                  <a:srgbClr val="010000"/>
                </a:solidFill>
                <a:latin typeface="Times" charset="0"/>
                <a:cs typeface="Times" charset="0"/>
              </a:rPr>
              <a:t>para</a:t>
            </a: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 </a:t>
            </a:r>
            <a:r>
              <a:rPr lang="en-US" sz="2400" dirty="0" err="1">
                <a:solidFill>
                  <a:srgbClr val="010000"/>
                </a:solidFill>
                <a:latin typeface="Times" charset="0"/>
                <a:cs typeface="Times" charset="0"/>
              </a:rPr>
              <a:t>indicar</a:t>
            </a: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 </a:t>
            </a:r>
            <a:r>
              <a:rPr lang="en-US" sz="2400" dirty="0" err="1">
                <a:solidFill>
                  <a:srgbClr val="010000"/>
                </a:solidFill>
                <a:latin typeface="Times" charset="0"/>
                <a:cs typeface="Times" charset="0"/>
              </a:rPr>
              <a:t>que</a:t>
            </a: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 nada se </a:t>
            </a:r>
            <a:r>
              <a:rPr lang="en-US" sz="2400" dirty="0" err="1">
                <a:solidFill>
                  <a:srgbClr val="010000"/>
                </a:solidFill>
                <a:latin typeface="Times" charset="0"/>
                <a:cs typeface="Times" charset="0"/>
              </a:rPr>
              <a:t>devuelve</a:t>
            </a:r>
            <a:endParaRPr lang="en-US" sz="2400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Font typeface="Arial" charset="0"/>
              <a:buChar char="•"/>
            </a:pPr>
            <a:r>
              <a:rPr lang="en-US" sz="2800" b="1" i="1" dirty="0" err="1">
                <a:solidFill>
                  <a:schemeClr val="accent4"/>
                </a:solidFill>
                <a:latin typeface="Times" charset="0"/>
                <a:cs typeface="Times" charset="0"/>
              </a:rPr>
              <a:t>parámetros</a:t>
            </a:r>
            <a:r>
              <a:rPr lang="en-US" sz="2800" b="1" i="1" dirty="0">
                <a:solidFill>
                  <a:srgbClr val="8064A2"/>
                </a:solidFill>
                <a:latin typeface="Times" charset="0"/>
                <a:cs typeface="Times" charset="0"/>
              </a:rPr>
              <a:t>:</a:t>
            </a: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</a:t>
            </a:r>
            <a:r>
              <a:rPr lang="en-US" sz="2800" dirty="0" err="1">
                <a:solidFill>
                  <a:srgbClr val="010000"/>
                </a:solidFill>
                <a:latin typeface="Times" charset="0"/>
                <a:cs typeface="Times" charset="0"/>
              </a:rPr>
              <a:t>información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 </a:t>
            </a:r>
            <a:r>
              <a:rPr lang="en-US" sz="2800" dirty="0" err="1">
                <a:solidFill>
                  <a:srgbClr val="010000"/>
                </a:solidFill>
                <a:latin typeface="Times" charset="0"/>
                <a:cs typeface="Times" charset="0"/>
              </a:rPr>
              <a:t>que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 se le </a:t>
            </a:r>
            <a:r>
              <a:rPr lang="en-US" sz="2800" dirty="0" err="1">
                <a:solidFill>
                  <a:srgbClr val="010000"/>
                </a:solidFill>
                <a:latin typeface="Times" charset="0"/>
                <a:cs typeface="Times" charset="0"/>
              </a:rPr>
              <a:t>pasa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 al </a:t>
            </a:r>
            <a:r>
              <a:rPr lang="en-US" sz="2800" dirty="0" err="1">
                <a:solidFill>
                  <a:srgbClr val="010000"/>
                </a:solidFill>
                <a:latin typeface="Times" charset="0"/>
                <a:cs typeface="Times" charset="0"/>
              </a:rPr>
              <a:t>método</a:t>
            </a:r>
            <a:endParaRPr lang="en-US" sz="2400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La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manera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formal</a:t>
            </a:r>
          </a:p>
        </p:txBody>
      </p:sp>
    </p:spTree>
    <p:extLst>
      <p:ext uri="{BB962C8B-B14F-4D97-AF65-F5344CB8AC3E}">
        <p14:creationId xmlns:p14="http://schemas.microsoft.com/office/powerpoint/2010/main" val="259661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Necesitas</a:t>
            </a:r>
            <a:r>
              <a:rPr lang="en-US" dirty="0"/>
              <a:t> “</a:t>
            </a:r>
            <a:r>
              <a:rPr lang="en-US" dirty="0" err="1"/>
              <a:t>algo</a:t>
            </a:r>
            <a:r>
              <a:rPr lang="en-US" dirty="0"/>
              <a:t>”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partirlo</a:t>
            </a:r>
            <a:r>
              <a:rPr lang="en-US" dirty="0"/>
              <a:t> en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partes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Los </a:t>
            </a:r>
            <a:r>
              <a:rPr lang="en-US" dirty="0" err="1"/>
              <a:t>métodos</a:t>
            </a:r>
            <a:r>
              <a:rPr lang="en-US" dirty="0"/>
              <a:t> son la </a:t>
            </a:r>
            <a:r>
              <a:rPr lang="en-US" dirty="0" err="1"/>
              <a:t>solución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92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83" y="1930629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1" y="1034143"/>
            <a:ext cx="4963886" cy="5181600"/>
          </a:xfrm>
        </p:spPr>
        <p:txBody>
          <a:bodyPr anchor="ctr">
            <a:normAutofit fontScale="92500"/>
          </a:bodyPr>
          <a:lstStyle/>
          <a:p>
            <a:pPr marL="0" indent="0" algn="ctr">
              <a:buNone/>
            </a:pPr>
            <a:r>
              <a:rPr lang="en-US" sz="5600" dirty="0"/>
              <a:t>Los </a:t>
            </a:r>
            <a:r>
              <a:rPr lang="en-US" sz="5600" dirty="0" err="1"/>
              <a:t>parámetros</a:t>
            </a:r>
            <a:r>
              <a:rPr lang="en-US" sz="5600" dirty="0"/>
              <a:t> </a:t>
            </a:r>
            <a:r>
              <a:rPr lang="en-US" sz="5600" dirty="0" err="1"/>
              <a:t>te</a:t>
            </a:r>
            <a:r>
              <a:rPr lang="en-US" sz="5600" dirty="0"/>
              <a:t> </a:t>
            </a:r>
            <a:r>
              <a:rPr lang="en-US" sz="5600" dirty="0" err="1"/>
              <a:t>permiten</a:t>
            </a:r>
            <a:r>
              <a:rPr lang="en-US" sz="5600" dirty="0"/>
              <a:t> </a:t>
            </a:r>
            <a:r>
              <a:rPr lang="en-US" sz="5600" dirty="0" err="1"/>
              <a:t>darle</a:t>
            </a:r>
            <a:r>
              <a:rPr lang="en-US" sz="5600" dirty="0"/>
              <a:t> al </a:t>
            </a:r>
            <a:r>
              <a:rPr lang="en-US" sz="5600" dirty="0" err="1"/>
              <a:t>método</a:t>
            </a:r>
            <a:r>
              <a:rPr lang="en-US" sz="5600" dirty="0"/>
              <a:t> </a:t>
            </a:r>
            <a:r>
              <a:rPr lang="en-US" sz="5600" dirty="0" err="1"/>
              <a:t>alguna</a:t>
            </a:r>
            <a:r>
              <a:rPr lang="en-US" sz="5600" dirty="0"/>
              <a:t> </a:t>
            </a:r>
            <a:r>
              <a:rPr lang="en-US" sz="5600" dirty="0" err="1"/>
              <a:t>información</a:t>
            </a:r>
            <a:r>
              <a:rPr lang="en-US" sz="5600" dirty="0"/>
              <a:t> </a:t>
            </a:r>
            <a:r>
              <a:rPr lang="en-US" sz="5600" dirty="0" err="1"/>
              <a:t>cuando</a:t>
            </a:r>
            <a:r>
              <a:rPr lang="en-US" sz="5600" dirty="0"/>
              <a:t> lo </a:t>
            </a:r>
            <a:r>
              <a:rPr lang="en-US" sz="5600" dirty="0" err="1"/>
              <a:t>estás</a:t>
            </a:r>
            <a:r>
              <a:rPr lang="en-US" sz="5600" dirty="0"/>
              <a:t> </a:t>
            </a:r>
            <a:r>
              <a:rPr lang="en-US" sz="5600" dirty="0" err="1"/>
              <a:t>llamando</a:t>
            </a:r>
            <a:r>
              <a:rPr lang="en-US" sz="5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10492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0338" y="-233363"/>
            <a:ext cx="9698038" cy="709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Aprender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través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del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ejemplo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09382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Bienvenidos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a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clase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Es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la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mejor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parte de mi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día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Ejemplo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Void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imprimirIntro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10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Bienvenidos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a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clase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Es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la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mejor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parte de mi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día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Ejemplo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Void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imprimirIntro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320675" y="4530070"/>
            <a:ext cx="320573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48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Bienvenidos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a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clase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Es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la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mejor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parte de mi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día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Ejemplo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Void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imprimirIntro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887420" y="4977429"/>
            <a:ext cx="3079791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125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Bienvenidos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a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clase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Es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la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mejor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parte de mi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día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Ejemplo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Void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imprimirIntro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327025" y="2289017"/>
            <a:ext cx="5245961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85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Bienvenidos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a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clase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Es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la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mejor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parte de mi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día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Ejemplo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Void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imprimirIntro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935750" y="2760519"/>
            <a:ext cx="5896668" cy="38521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56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Bienvenidos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a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clase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Es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la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mejor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parte de mi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día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Ejemplo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Void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imprimirIntro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935750" y="3142579"/>
            <a:ext cx="7575910" cy="38521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090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Bienvenidos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a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clase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Es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la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mejor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parte de mi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día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Ejemplo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Void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imprimirIntro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278782" y="3442009"/>
            <a:ext cx="36798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995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Bienvenidos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a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clase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Es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la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mejor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parte de mi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día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Ejemplo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Void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imprimirIntro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093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extBox 1"/>
          <p:cNvSpPr txBox="1">
            <a:spLocks noChangeArrowheads="1"/>
          </p:cNvSpPr>
          <p:nvPr/>
        </p:nvSpPr>
        <p:spPr bwMode="auto">
          <a:xfrm>
            <a:off x="725488" y="1843088"/>
            <a:ext cx="7693025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600" b="1" i="1" dirty="0"/>
              <a:t>Civilization advances by extending the number of operations we can perform without thinking about them.</a:t>
            </a:r>
          </a:p>
          <a:p>
            <a:endParaRPr lang="en-US" sz="1800" dirty="0"/>
          </a:p>
          <a:p>
            <a:r>
              <a:rPr lang="en-US" sz="3600" dirty="0"/>
              <a:t>		-Alfred North Whitehead</a:t>
            </a:r>
          </a:p>
        </p:txBody>
      </p:sp>
    </p:spTree>
    <p:extLst>
      <p:ext uri="{BB962C8B-B14F-4D97-AF65-F5344CB8AC3E}">
        <p14:creationId xmlns:p14="http://schemas.microsoft.com/office/powerpoint/2010/main" val="329101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Bienvenidos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a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clase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Es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la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mejor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parte de mi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día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Ejemplo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Void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imprimirIntro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887420" y="4977429"/>
            <a:ext cx="3079791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464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Bienvenidos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a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clase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Es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la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mejor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parte de mi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día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Ejemplo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Void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imprimirIntro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312236" y="5315415"/>
            <a:ext cx="36798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18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77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Yo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amo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“Lo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que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sea”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Ejemplo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-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imprimirOpinion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06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Yo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amo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“Lo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que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sea”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Ejemplo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-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imprimirOpinion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275599-4688-3545-947E-E28A64DAF54F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66597" y="1428234"/>
            <a:ext cx="1797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A581A0-8824-5343-9E6D-CB34E3C71763}"/>
              </a:ext>
            </a:extLst>
          </p:cNvPr>
          <p:cNvSpPr txBox="1"/>
          <p:nvPr/>
        </p:nvSpPr>
        <p:spPr>
          <a:xfrm>
            <a:off x="434897" y="758283"/>
            <a:ext cx="145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</a:t>
            </a:r>
            <a:r>
              <a:rPr lang="en-US" dirty="0" err="1"/>
              <a:t>memoria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4457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Yo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amo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“Lo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que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sea”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Ejemplo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-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imprimirOpinion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275599-4688-3545-947E-E28A64DAF54F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66597" y="1428234"/>
            <a:ext cx="1797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A581A0-8824-5343-9E6D-CB34E3C71763}"/>
              </a:ext>
            </a:extLst>
          </p:cNvPr>
          <p:cNvSpPr txBox="1"/>
          <p:nvPr/>
        </p:nvSpPr>
        <p:spPr>
          <a:xfrm>
            <a:off x="434897" y="758283"/>
            <a:ext cx="145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7E76DB-E68E-4A47-9630-98FFA11197B4}"/>
              </a:ext>
            </a:extLst>
          </p:cNvPr>
          <p:cNvSpPr/>
          <p:nvPr/>
        </p:nvSpPr>
        <p:spPr>
          <a:xfrm>
            <a:off x="301083" y="5151862"/>
            <a:ext cx="3222703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623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Yo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amo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“Lo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que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sea”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Ejemplo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-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imprimirOpinion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275599-4688-3545-947E-E28A64DAF54F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66597" y="1428234"/>
            <a:ext cx="1797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A581A0-8824-5343-9E6D-CB34E3C71763}"/>
              </a:ext>
            </a:extLst>
          </p:cNvPr>
          <p:cNvSpPr txBox="1"/>
          <p:nvPr/>
        </p:nvSpPr>
        <p:spPr>
          <a:xfrm>
            <a:off x="434897" y="758283"/>
            <a:ext cx="145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7E76DB-E68E-4A47-9630-98FFA11197B4}"/>
              </a:ext>
            </a:extLst>
          </p:cNvPr>
          <p:cNvSpPr/>
          <p:nvPr/>
        </p:nvSpPr>
        <p:spPr>
          <a:xfrm>
            <a:off x="923383" y="5507462"/>
            <a:ext cx="3661317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961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Yo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amo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“Lo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que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sea”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Ejemplo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-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imprimirOpinion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275599-4688-3545-947E-E28A64DAF54F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66597" y="1428234"/>
            <a:ext cx="1797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A581A0-8824-5343-9E6D-CB34E3C71763}"/>
              </a:ext>
            </a:extLst>
          </p:cNvPr>
          <p:cNvSpPr txBox="1"/>
          <p:nvPr/>
        </p:nvSpPr>
        <p:spPr>
          <a:xfrm>
            <a:off x="434897" y="758283"/>
            <a:ext cx="145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7E76DB-E68E-4A47-9630-98FFA11197B4}"/>
              </a:ext>
            </a:extLst>
          </p:cNvPr>
          <p:cNvSpPr/>
          <p:nvPr/>
        </p:nvSpPr>
        <p:spPr>
          <a:xfrm>
            <a:off x="2754041" y="2319762"/>
            <a:ext cx="445955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494776" y="1158487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494776" y="764580"/>
            <a:ext cx="264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imprimirOpinion</a:t>
            </a:r>
            <a:r>
              <a:rPr lang="en-US" dirty="0"/>
              <a:t> </a:t>
            </a:r>
            <a:r>
              <a:rPr lang="en-US" dirty="0" err="1"/>
              <a:t>memoria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4720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Yo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amo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“Lo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que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sea”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Ejemplo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-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imprimirOpinion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275599-4688-3545-947E-E28A64DAF54F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66597" y="1428234"/>
            <a:ext cx="1797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A581A0-8824-5343-9E6D-CB34E3C71763}"/>
              </a:ext>
            </a:extLst>
          </p:cNvPr>
          <p:cNvSpPr txBox="1"/>
          <p:nvPr/>
        </p:nvSpPr>
        <p:spPr>
          <a:xfrm>
            <a:off x="434897" y="758283"/>
            <a:ext cx="145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7E76DB-E68E-4A47-9630-98FFA11197B4}"/>
              </a:ext>
            </a:extLst>
          </p:cNvPr>
          <p:cNvSpPr/>
          <p:nvPr/>
        </p:nvSpPr>
        <p:spPr>
          <a:xfrm>
            <a:off x="5588000" y="2319762"/>
            <a:ext cx="1574800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494776" y="1158487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494776" y="764580"/>
            <a:ext cx="264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imprimirOpinion</a:t>
            </a:r>
            <a:r>
              <a:rPr lang="en-US" dirty="0"/>
              <a:t>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4947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107444" y="1352085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940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Yo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amo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“Lo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que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sea”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Ejemplo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-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imprimirOpinion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275599-4688-3545-947E-E28A64DAF54F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66597" y="1428234"/>
            <a:ext cx="1797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A581A0-8824-5343-9E6D-CB34E3C71763}"/>
              </a:ext>
            </a:extLst>
          </p:cNvPr>
          <p:cNvSpPr txBox="1"/>
          <p:nvPr/>
        </p:nvSpPr>
        <p:spPr>
          <a:xfrm>
            <a:off x="434897" y="758283"/>
            <a:ext cx="145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7E76DB-E68E-4A47-9630-98FFA11197B4}"/>
              </a:ext>
            </a:extLst>
          </p:cNvPr>
          <p:cNvSpPr/>
          <p:nvPr/>
        </p:nvSpPr>
        <p:spPr>
          <a:xfrm>
            <a:off x="5588000" y="2319762"/>
            <a:ext cx="1574800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494776" y="1158487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494776" y="764580"/>
            <a:ext cx="264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imprimirOpinion</a:t>
            </a:r>
            <a:r>
              <a:rPr lang="en-US" dirty="0"/>
              <a:t>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4947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170944" y="133566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58033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latin typeface="Calibri"/>
                <a:cs typeface="Calibri"/>
              </a:rPr>
              <a:t>Objetivos</a:t>
            </a:r>
            <a:r>
              <a:rPr lang="en-US" sz="4600" dirty="0">
                <a:latin typeface="Calibri"/>
                <a:cs typeface="Calibri"/>
              </a:rPr>
              <a:t> de </a:t>
            </a:r>
            <a:r>
              <a:rPr lang="en-US" sz="4600" dirty="0" err="1">
                <a:latin typeface="Calibri"/>
                <a:cs typeface="Calibri"/>
              </a:rPr>
              <a:t>aprendizaje</a:t>
            </a:r>
            <a:r>
              <a:rPr lang="en-US" sz="4600" dirty="0">
                <a:latin typeface="Calibri"/>
                <a:cs typeface="Calibri"/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err="1">
                <a:latin typeface="Chalkboard"/>
                <a:cs typeface="Chalkboard"/>
              </a:rPr>
              <a:t>Escribir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método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que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toma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insumo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entrada</a:t>
            </a:r>
            <a:endParaRPr lang="en-US" sz="2400" dirty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 err="1">
                <a:latin typeface="Chalkboard"/>
                <a:cs typeface="Chalkboard"/>
              </a:rPr>
              <a:t>Escribir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método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que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devuelve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i="1" dirty="0">
                <a:latin typeface="Chalkboard"/>
                <a:cs typeface="Chalkboard"/>
              </a:rPr>
              <a:t>output</a:t>
            </a:r>
            <a:r>
              <a:rPr lang="en-US" sz="2400" dirty="0">
                <a:latin typeface="Chalkboard"/>
                <a:cs typeface="Chalkboard"/>
              </a:rPr>
              <a:t> </a:t>
            </a:r>
          </a:p>
          <a:p>
            <a:pPr marL="457200" indent="-457200" algn="ctr">
              <a:buAutoNum type="arabicPeriod"/>
            </a:pPr>
            <a:r>
              <a:rPr lang="en-US" sz="2400" dirty="0" err="1">
                <a:latin typeface="Chalkboard"/>
                <a:cs typeface="Chalkboard"/>
              </a:rPr>
              <a:t>Practicar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usando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tus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propios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métodos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8634589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Yo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amo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“Lo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que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sea”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Ejemplo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-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imprimirOpinion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275599-4688-3545-947E-E28A64DAF54F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66597" y="1428234"/>
            <a:ext cx="1797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A581A0-8824-5343-9E6D-CB34E3C71763}"/>
              </a:ext>
            </a:extLst>
          </p:cNvPr>
          <p:cNvSpPr txBox="1"/>
          <p:nvPr/>
        </p:nvSpPr>
        <p:spPr>
          <a:xfrm>
            <a:off x="434897" y="758283"/>
            <a:ext cx="145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7E76DB-E68E-4A47-9630-98FFA11197B4}"/>
              </a:ext>
            </a:extLst>
          </p:cNvPr>
          <p:cNvSpPr/>
          <p:nvPr/>
        </p:nvSpPr>
        <p:spPr>
          <a:xfrm>
            <a:off x="919976" y="2750013"/>
            <a:ext cx="2250968" cy="374187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494776" y="1158487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494776" y="764580"/>
            <a:ext cx="264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imprimirOpinion</a:t>
            </a:r>
            <a:r>
              <a:rPr lang="en-US" dirty="0"/>
              <a:t>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4947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170944" y="133566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613221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Yo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amo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“Lo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que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sea”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Ejemplo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-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imprimirOpinion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275599-4688-3545-947E-E28A64DAF54F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66597" y="1428234"/>
            <a:ext cx="1797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A581A0-8824-5343-9E6D-CB34E3C71763}"/>
              </a:ext>
            </a:extLst>
          </p:cNvPr>
          <p:cNvSpPr txBox="1"/>
          <p:nvPr/>
        </p:nvSpPr>
        <p:spPr>
          <a:xfrm>
            <a:off x="434897" y="758283"/>
            <a:ext cx="145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7E76DB-E68E-4A47-9630-98FFA11197B4}"/>
              </a:ext>
            </a:extLst>
          </p:cNvPr>
          <p:cNvSpPr/>
          <p:nvPr/>
        </p:nvSpPr>
        <p:spPr>
          <a:xfrm>
            <a:off x="1466076" y="3136900"/>
            <a:ext cx="4109224" cy="374187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494776" y="1158487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494776" y="764580"/>
            <a:ext cx="264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imprimirOpinion</a:t>
            </a:r>
            <a:r>
              <a:rPr lang="en-US" dirty="0"/>
              <a:t>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4947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170944" y="133566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968963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Yo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amo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“Lo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que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sea”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Ejemplo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-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imprimirOpinion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275599-4688-3545-947E-E28A64DAF54F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66597" y="1428234"/>
            <a:ext cx="1797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A581A0-8824-5343-9E6D-CB34E3C71763}"/>
              </a:ext>
            </a:extLst>
          </p:cNvPr>
          <p:cNvSpPr txBox="1"/>
          <p:nvPr/>
        </p:nvSpPr>
        <p:spPr>
          <a:xfrm>
            <a:off x="434897" y="758283"/>
            <a:ext cx="145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7E76DB-E68E-4A47-9630-98FFA11197B4}"/>
              </a:ext>
            </a:extLst>
          </p:cNvPr>
          <p:cNvSpPr/>
          <p:nvPr/>
        </p:nvSpPr>
        <p:spPr>
          <a:xfrm>
            <a:off x="309447" y="4546600"/>
            <a:ext cx="401753" cy="4699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494776" y="1158487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494776" y="764580"/>
            <a:ext cx="264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imprimirOpinion</a:t>
            </a:r>
            <a:r>
              <a:rPr lang="en-US" dirty="0"/>
              <a:t>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4947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170944" y="133566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016673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Yo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amo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“Lo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que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sea”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Ejemplo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-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imprimirOpinion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275599-4688-3545-947E-E28A64DAF54F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66597" y="1428234"/>
            <a:ext cx="1797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A581A0-8824-5343-9E6D-CB34E3C71763}"/>
              </a:ext>
            </a:extLst>
          </p:cNvPr>
          <p:cNvSpPr txBox="1"/>
          <p:nvPr/>
        </p:nvSpPr>
        <p:spPr>
          <a:xfrm>
            <a:off x="434897" y="758283"/>
            <a:ext cx="145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7E76DB-E68E-4A47-9630-98FFA11197B4}"/>
              </a:ext>
            </a:extLst>
          </p:cNvPr>
          <p:cNvSpPr/>
          <p:nvPr/>
        </p:nvSpPr>
        <p:spPr>
          <a:xfrm>
            <a:off x="309447" y="4546600"/>
            <a:ext cx="401753" cy="4699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4545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Yo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amo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“Lo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que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sea”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Ejemplo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-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imprimirOpinion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275599-4688-3545-947E-E28A64DAF54F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66597" y="1428234"/>
            <a:ext cx="1797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A581A0-8824-5343-9E6D-CB34E3C71763}"/>
              </a:ext>
            </a:extLst>
          </p:cNvPr>
          <p:cNvSpPr txBox="1"/>
          <p:nvPr/>
        </p:nvSpPr>
        <p:spPr>
          <a:xfrm>
            <a:off x="434897" y="758283"/>
            <a:ext cx="145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7E76DB-E68E-4A47-9630-98FFA11197B4}"/>
              </a:ext>
            </a:extLst>
          </p:cNvPr>
          <p:cNvSpPr/>
          <p:nvPr/>
        </p:nvSpPr>
        <p:spPr>
          <a:xfrm>
            <a:off x="919047" y="5588000"/>
            <a:ext cx="3576753" cy="3810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445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Yo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amo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“Lo </a:t>
            </a:r>
            <a:r>
              <a:rPr lang="en-US" sz="2400" b="1" dirty="0" err="1">
                <a:solidFill>
                  <a:srgbClr val="0000FF"/>
                </a:solidFill>
                <a:latin typeface="Courier New" charset="0"/>
              </a:rPr>
              <a:t>que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 sea”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Ejemplo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-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imprimirOpinion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275599-4688-3545-947E-E28A64DAF54F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66597" y="1428234"/>
            <a:ext cx="1797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A581A0-8824-5343-9E6D-CB34E3C71763}"/>
              </a:ext>
            </a:extLst>
          </p:cNvPr>
          <p:cNvSpPr txBox="1"/>
          <p:nvPr/>
        </p:nvSpPr>
        <p:spPr>
          <a:xfrm>
            <a:off x="434897" y="758283"/>
            <a:ext cx="145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7E76DB-E68E-4A47-9630-98FFA11197B4}"/>
              </a:ext>
            </a:extLst>
          </p:cNvPr>
          <p:cNvSpPr/>
          <p:nvPr/>
        </p:nvSpPr>
        <p:spPr>
          <a:xfrm>
            <a:off x="355427" y="5927725"/>
            <a:ext cx="317673" cy="3810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3401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Ejemplos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-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27300"/>
            <a:ext cx="4346308" cy="241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099" y="2527300"/>
            <a:ext cx="3832412" cy="2413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06011" y="4236034"/>
            <a:ext cx="406400" cy="4062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959663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Entiendan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el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mecanismo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511748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(max(5, 1));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(max(3, 8));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6479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(max(5, 1));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(max(3, 8));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8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434898" y="1393901"/>
            <a:ext cx="196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256479" y="5148147"/>
            <a:ext cx="335651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0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Llamando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a los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37053" y="2899667"/>
            <a:ext cx="4473575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“</a:t>
            </a:r>
            <a:r>
              <a:rPr kumimoji="1" lang="en-US" b="1" dirty="0" err="1">
                <a:solidFill>
                  <a:srgbClr val="0027FF"/>
                </a:solidFill>
                <a:latin typeface="Courier New" charset="0"/>
              </a:rPr>
              <a:t>hola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 </a:t>
            </a:r>
            <a:r>
              <a:rPr kumimoji="1" lang="en-US" b="1" dirty="0" err="1">
                <a:solidFill>
                  <a:srgbClr val="0027FF"/>
                </a:solidFill>
                <a:latin typeface="Courier New" charset="0"/>
              </a:rPr>
              <a:t>mundo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”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924950" y="2189163"/>
            <a:ext cx="6666881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leerEntero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“</a:t>
            </a:r>
            <a:r>
              <a:rPr kumimoji="1" lang="en-US" b="1" dirty="0" err="1">
                <a:solidFill>
                  <a:srgbClr val="0027FF"/>
                </a:solidFill>
                <a:latin typeface="Courier New" charset="0"/>
              </a:rPr>
              <a:t>Entero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 </a:t>
            </a:r>
            <a:r>
              <a:rPr kumimoji="1" lang="en-US" b="1" dirty="0" err="1">
                <a:solidFill>
                  <a:srgbClr val="0027FF"/>
                </a:solidFill>
                <a:latin typeface="Courier New" charset="0"/>
              </a:rPr>
              <a:t>por</a:t>
            </a:r>
            <a:r>
              <a:rPr kumimoji="1" lang="en-US" altLang="ja-JP" b="1" dirty="0">
                <a:solidFill>
                  <a:srgbClr val="0027FF"/>
                </a:solidFill>
                <a:latin typeface="Courier New" charset="0"/>
              </a:rPr>
              <a:t> favor!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”</a:t>
            </a:r>
            <a:r>
              <a:rPr kumimoji="1" lang="en-US" altLang="ja-JP" b="1" dirty="0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695700" y="3561111"/>
            <a:ext cx="5269881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i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.cambiarRelleno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true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 i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225800" y="1327150"/>
            <a:ext cx="29845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girarDerecha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830005" y="4448175"/>
            <a:ext cx="3859212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dibujarCaraRobot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67507" y="2176463"/>
            <a:ext cx="2474912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moverse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143000" y="5521971"/>
            <a:ext cx="61849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B70050"/>
                </a:solidFill>
                <a:latin typeface="Courier New" charset="0"/>
              </a:rPr>
              <a:t>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miDado</a:t>
            </a:r>
            <a:r>
              <a:rPr kumimoji="1" lang="en-US" b="1" dirty="0">
                <a:solidFill>
                  <a:srgbClr val="B70050"/>
                </a:solidFill>
                <a:latin typeface="Courier New" charset="0"/>
              </a:rPr>
              <a:t>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intAleatorio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1, 6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4689217" y="4850981"/>
            <a:ext cx="4902614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agregar</a:t>
            </a:r>
            <a:r>
              <a:rPr kumimoji="1" lang="en-US" b="1" i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>
                <a:solidFill>
                  <a:srgbClr val="0027FF"/>
                </a:solidFill>
                <a:latin typeface="Courier New" charset="0"/>
              </a:rPr>
              <a:t>rect</a:t>
            </a:r>
            <a:r>
              <a:rPr kumimoji="1" lang="en-US" b="1" i="1" dirty="0">
                <a:solidFill>
                  <a:srgbClr val="000000"/>
                </a:solidFill>
                <a:latin typeface="Courier New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0905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(max(5, 1));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(max(3, 8));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8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434898" y="1393901"/>
            <a:ext cx="196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836341" y="5600700"/>
            <a:ext cx="4382429" cy="361486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312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(max(5, 1));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(max(3, 8));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8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529373" y="1393901"/>
            <a:ext cx="196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2549602" y="5504986"/>
            <a:ext cx="170489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785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(max(5, 1));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(max(3, 8));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8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434898" y="1393901"/>
            <a:ext cx="196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2497872" y="2338040"/>
            <a:ext cx="4393581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354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(max(5, 1));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(max(3, 8));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8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434898" y="1394313"/>
            <a:ext cx="196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89610" y="2338040"/>
            <a:ext cx="3356517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58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9543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(max(5, 1));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(max(3, 8));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8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434898" y="1393901"/>
            <a:ext cx="196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00400" y="2350431"/>
            <a:ext cx="3672061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58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3982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(max(5, 1));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(max(3, 8));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8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434898" y="1393901"/>
            <a:ext cx="196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00400" y="2338040"/>
            <a:ext cx="363529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58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786635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(max(5, 1));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(max(3, 8));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8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434898" y="1393901"/>
            <a:ext cx="196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869796" y="2722757"/>
            <a:ext cx="343457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58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34467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(max(5, 1));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(max(3, 8));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8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96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393905" y="3074020"/>
            <a:ext cx="244211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58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329969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(max(5, 1));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(max(3, 8));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8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96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393905" y="3074020"/>
            <a:ext cx="244211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58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4003289" y="30442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079591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(max(5, 1));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(max(3, 8));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8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434898" y="1393901"/>
            <a:ext cx="196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2501900" y="5539809"/>
            <a:ext cx="1947437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3915275" y="514191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3AFE77-72A4-DA46-B6E6-820ACB03D941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15D79-38BC-044F-ACF0-FEF529FD2D9F}"/>
              </a:ext>
            </a:extLst>
          </p:cNvPr>
          <p:cNvSpPr txBox="1"/>
          <p:nvPr/>
        </p:nvSpPr>
        <p:spPr>
          <a:xfrm>
            <a:off x="2594516" y="799168"/>
            <a:ext cx="158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EA1DC-4B95-1644-8A44-8964820012AD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20AE2-D7E1-FA42-B56E-BF7D44850FC7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F6CC9C-A4D9-8A49-BB17-8C6A656D3AA6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D4FD44-9BBA-9C4E-8DC0-E9E6FC60CF28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46365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chemeClr val="bg2"/>
                </a:solidFill>
                <a:latin typeface="Times" charset="0"/>
                <a:cs typeface="Times" charset="0"/>
              </a:rPr>
              <a:t>	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Definiendo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un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08547" name="Rectangle 1"/>
          <p:cNvSpPr>
            <a:spLocks noChangeArrowheads="1"/>
          </p:cNvSpPr>
          <p:nvPr/>
        </p:nvSpPr>
        <p:spPr bwMode="auto">
          <a:xfrm>
            <a:off x="752282" y="2214447"/>
            <a:ext cx="570566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girarDerecha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girarIzquierda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girarIzquierda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girarIzquierda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10854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7950" y="1956072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126246-9A21-8C4B-A3FB-CE6DA980230D}"/>
              </a:ext>
            </a:extLst>
          </p:cNvPr>
          <p:cNvSpPr txBox="1"/>
          <p:nvPr/>
        </p:nvSpPr>
        <p:spPr>
          <a:xfrm>
            <a:off x="1025913" y="5096108"/>
            <a:ext cx="683569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¡La GRAN </a:t>
            </a:r>
            <a:r>
              <a:rPr lang="en-US" sz="2400" dirty="0" err="1"/>
              <a:t>diferencia</a:t>
            </a:r>
            <a:r>
              <a:rPr lang="en-US" sz="2400" dirty="0"/>
              <a:t> con los </a:t>
            </a:r>
            <a:r>
              <a:rPr lang="en-US" sz="2400" dirty="0" err="1"/>
              <a:t>métodos</a:t>
            </a:r>
            <a:r>
              <a:rPr lang="en-US" sz="2400" dirty="0"/>
              <a:t> en Java: </a:t>
            </a:r>
          </a:p>
          <a:p>
            <a:pPr algn="ctr"/>
            <a:r>
              <a:rPr lang="en-US" sz="2400" dirty="0"/>
              <a:t>Los </a:t>
            </a:r>
            <a:r>
              <a:rPr lang="en-US" sz="2400" dirty="0" err="1"/>
              <a:t>métodos</a:t>
            </a:r>
            <a:r>
              <a:rPr lang="en-US" sz="2400" dirty="0"/>
              <a:t> de Java </a:t>
            </a:r>
            <a:r>
              <a:rPr lang="en-US" sz="2400" dirty="0" err="1"/>
              <a:t>pueden</a:t>
            </a:r>
            <a:r>
              <a:rPr lang="en-US" sz="2400" dirty="0"/>
              <a:t> </a:t>
            </a:r>
            <a:r>
              <a:rPr lang="en-US" sz="2400" b="1" dirty="0" err="1"/>
              <a:t>recibir</a:t>
            </a:r>
            <a:r>
              <a:rPr lang="en-US" sz="2400" b="1" dirty="0"/>
              <a:t> </a:t>
            </a:r>
            <a:r>
              <a:rPr lang="en-US" sz="2400" b="1" dirty="0" err="1"/>
              <a:t>información</a:t>
            </a:r>
            <a:r>
              <a:rPr lang="en-US" sz="2400" b="1" dirty="0"/>
              <a:t> </a:t>
            </a:r>
            <a:r>
              <a:rPr lang="en-US" sz="2400" dirty="0"/>
              <a:t>y </a:t>
            </a:r>
            <a:r>
              <a:rPr lang="en-US" sz="2400" b="1" dirty="0" err="1"/>
              <a:t>devolver</a:t>
            </a:r>
            <a:r>
              <a:rPr lang="en-US" sz="2400" b="1" dirty="0"/>
              <a:t> </a:t>
            </a:r>
            <a:r>
              <a:rPr lang="en-US" sz="2400" b="1" dirty="0" err="1"/>
              <a:t>información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795642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292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(max(5, 1));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(max(3, 8));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8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478590" y="1393901"/>
            <a:ext cx="196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2440260" y="5539809"/>
            <a:ext cx="2030140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3915275" y="514191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088835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(max(5, 1));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(max(3, 8));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8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825191" y="5516137"/>
            <a:ext cx="437127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580173" y="1393901"/>
            <a:ext cx="196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</p:spTree>
    <p:extLst>
      <p:ext uri="{BB962C8B-B14F-4D97-AF65-F5344CB8AC3E}">
        <p14:creationId xmlns:p14="http://schemas.microsoft.com/office/powerpoint/2010/main" val="10706201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(max(5, 1));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(max(3, 8));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8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2541843" y="5909837"/>
            <a:ext cx="1725357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434898" y="1393901"/>
            <a:ext cx="196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</p:spTree>
    <p:extLst>
      <p:ext uri="{BB962C8B-B14F-4D97-AF65-F5344CB8AC3E}">
        <p14:creationId xmlns:p14="http://schemas.microsoft.com/office/powerpoint/2010/main" val="32207910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(max(5, 1));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(max(3, 8));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8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2541843" y="5909837"/>
            <a:ext cx="1725357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434898" y="1393901"/>
            <a:ext cx="196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4778756" y="5887225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5143025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(max(5, 1));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(max(3, 8));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8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927100" y="5909837"/>
            <a:ext cx="356869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434898" y="1393901"/>
            <a:ext cx="196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4778756" y="5887225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454271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Devolver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múltiples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parámetros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(max(5, 1));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(max(3, 8));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8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Memoria</a:t>
            </a:r>
            <a:r>
              <a:rPr lang="en-US" dirty="0"/>
              <a:t> run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0675" y="6265127"/>
            <a:ext cx="36798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580173" y="1393901"/>
            <a:ext cx="196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hay variables </a:t>
            </a:r>
          </a:p>
        </p:txBody>
      </p:sp>
    </p:spTree>
    <p:extLst>
      <p:ext uri="{BB962C8B-B14F-4D97-AF65-F5344CB8AC3E}">
        <p14:creationId xmlns:p14="http://schemas.microsoft.com/office/powerpoint/2010/main" val="22644561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Pasando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colores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14" y="1312435"/>
            <a:ext cx="3835556" cy="255703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062" y="2539070"/>
            <a:ext cx="3802101" cy="253473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7395" y="3733752"/>
            <a:ext cx="4282068" cy="285399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0696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Banderas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45A5-7CC4-774F-B350-061337206A3F}"/>
              </a:ext>
            </a:extLst>
          </p:cNvPr>
          <p:cNvSpPr/>
          <p:nvPr/>
        </p:nvSpPr>
        <p:spPr>
          <a:xfrm>
            <a:off x="245325" y="1086342"/>
            <a:ext cx="7515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pintarBanderaColombia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Llama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tres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veces</a:t>
            </a:r>
            <a:endParaRPr lang="en-US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// con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diferentes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entradas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cada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vez</a:t>
            </a:r>
            <a:endParaRPr lang="en-US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Color.YELLOW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0.5);	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Color.BLUE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0.5, 0.75);	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Color.RED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0.75, 1.0);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B194F-EC2F-7E49-A011-A60E444A24ED}"/>
              </a:ext>
            </a:extLst>
          </p:cNvPr>
          <p:cNvSpPr txBox="1"/>
          <p:nvPr/>
        </p:nvSpPr>
        <p:spPr>
          <a:xfrm>
            <a:off x="245326" y="3479181"/>
            <a:ext cx="8337739" cy="2800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Definir</a:t>
            </a:r>
            <a:r>
              <a:rPr lang="en-US" sz="16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endParaRPr lang="en-US" sz="16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r>
              <a:rPr lang="en-US" sz="16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necesita</a:t>
            </a:r>
            <a:r>
              <a:rPr lang="en-US" sz="16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tres</a:t>
            </a:r>
            <a:r>
              <a:rPr lang="en-US" sz="16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entradas</a:t>
            </a:r>
            <a:r>
              <a:rPr lang="en-US" sz="16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16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</a:t>
            </a:r>
            <a:r>
              <a:rPr lang="en-US" sz="16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vienen</a:t>
            </a:r>
            <a:r>
              <a:rPr lang="en-US" sz="16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como</a:t>
            </a:r>
            <a:r>
              <a:rPr lang="en-US" sz="16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variables)</a:t>
            </a:r>
          </a:p>
          <a:p>
            <a:r>
              <a:rPr lang="en-US" sz="16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Primero</a:t>
            </a:r>
            <a:r>
              <a:rPr lang="en-US" sz="16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un color, then a start (in screen percent) and end y.</a:t>
            </a:r>
          </a:p>
          <a:p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 color,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darAlto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darAlto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darAncho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rect.cambiarColor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rect.cambiarRelleno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7B3D8-F1C0-8545-81A5-CB0EACA0D398}"/>
              </a:ext>
            </a:extLst>
          </p:cNvPr>
          <p:cNvSpPr txBox="1"/>
          <p:nvPr/>
        </p:nvSpPr>
        <p:spPr>
          <a:xfrm>
            <a:off x="4389997" y="5803867"/>
            <a:ext cx="464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“</a:t>
            </a:r>
            <a:r>
              <a:rPr lang="en-US" sz="2400" dirty="0" err="1">
                <a:solidFill>
                  <a:srgbClr val="0000FF"/>
                </a:solidFill>
              </a:rPr>
              <a:t>definición</a:t>
            </a:r>
            <a:r>
              <a:rPr lang="en-US" sz="2400" dirty="0">
                <a:solidFill>
                  <a:srgbClr val="0000FF"/>
                </a:solidFill>
              </a:rPr>
              <a:t>” del </a:t>
            </a:r>
            <a:r>
              <a:rPr lang="en-US" sz="2400" dirty="0" err="1">
                <a:solidFill>
                  <a:srgbClr val="0000FF"/>
                </a:solidFill>
              </a:rPr>
              <a:t>método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9DFA66-21A1-754C-9DEF-71414703A2A3}"/>
              </a:ext>
            </a:extLst>
          </p:cNvPr>
          <p:cNvSpPr/>
          <p:nvPr/>
        </p:nvSpPr>
        <p:spPr>
          <a:xfrm>
            <a:off x="89210" y="3454602"/>
            <a:ext cx="8820614" cy="3180374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752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Banderas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45A5-7CC4-774F-B350-061337206A3F}"/>
              </a:ext>
            </a:extLst>
          </p:cNvPr>
          <p:cNvSpPr/>
          <p:nvPr/>
        </p:nvSpPr>
        <p:spPr>
          <a:xfrm>
            <a:off x="245325" y="1086342"/>
            <a:ext cx="7515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drawColombiasFlag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Llama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tres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veces</a:t>
            </a:r>
            <a:endParaRPr lang="en-US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// con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diferentes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entradas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cada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vez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Color.YELLOW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0.5);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Color.BLUE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0.5, 0.75);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Color.RED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0.75, 1.0);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B194F-EC2F-7E49-A011-A60E444A24ED}"/>
              </a:ext>
            </a:extLst>
          </p:cNvPr>
          <p:cNvSpPr txBox="1"/>
          <p:nvPr/>
        </p:nvSpPr>
        <p:spPr>
          <a:xfrm>
            <a:off x="245326" y="3479181"/>
            <a:ext cx="833112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Define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needs three inputs (which come as variables)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First a color, then a start (in screen percent) and end y.</a:t>
            </a:r>
          </a:p>
          <a:p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 color,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darAlto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darAlto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darAncho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rect.cambiarColor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rect.cambiarRelleno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B9D318-D3E9-0240-951D-5B7834715E43}"/>
              </a:ext>
            </a:extLst>
          </p:cNvPr>
          <p:cNvSpPr/>
          <p:nvPr/>
        </p:nvSpPr>
        <p:spPr>
          <a:xfrm>
            <a:off x="3207515" y="4106835"/>
            <a:ext cx="4978541" cy="457200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93032-C05E-3E4B-94A3-AA658605A6D5}"/>
              </a:ext>
            </a:extLst>
          </p:cNvPr>
          <p:cNvSpPr txBox="1"/>
          <p:nvPr/>
        </p:nvSpPr>
        <p:spPr>
          <a:xfrm>
            <a:off x="2720426" y="2767650"/>
            <a:ext cx="5856027" cy="1200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</a:rPr>
              <a:t>Toma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tres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entradas</a:t>
            </a:r>
            <a:r>
              <a:rPr lang="en-US" sz="2400" dirty="0">
                <a:solidFill>
                  <a:srgbClr val="0000FF"/>
                </a:solidFill>
              </a:rPr>
              <a:t> de </a:t>
            </a:r>
            <a:r>
              <a:rPr lang="en-US" sz="2400" dirty="0" err="1">
                <a:solidFill>
                  <a:srgbClr val="0000FF"/>
                </a:solidFill>
              </a:rPr>
              <a:t>información</a:t>
            </a:r>
            <a:r>
              <a:rPr lang="en-US" sz="2400" dirty="0">
                <a:solidFill>
                  <a:srgbClr val="0000FF"/>
                </a:solidFill>
              </a:rPr>
              <a:t>: (1) un color, (2) </a:t>
            </a:r>
            <a:r>
              <a:rPr lang="en-US" sz="2400" dirty="0" err="1">
                <a:solidFill>
                  <a:srgbClr val="0000FF"/>
                </a:solidFill>
              </a:rPr>
              <a:t>una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fracción</a:t>
            </a:r>
            <a:r>
              <a:rPr lang="en-US" sz="2400" dirty="0">
                <a:solidFill>
                  <a:srgbClr val="0000FF"/>
                </a:solidFill>
              </a:rPr>
              <a:t> de </a:t>
            </a:r>
            <a:r>
              <a:rPr lang="en-US" sz="2400" dirty="0" err="1">
                <a:solidFill>
                  <a:srgbClr val="0000FF"/>
                </a:solidFill>
              </a:rPr>
              <a:t>inicio</a:t>
            </a:r>
            <a:r>
              <a:rPr lang="en-US" sz="2400" dirty="0">
                <a:solidFill>
                  <a:srgbClr val="0000FF"/>
                </a:solidFill>
              </a:rPr>
              <a:t>, (3) </a:t>
            </a:r>
            <a:r>
              <a:rPr lang="en-US" sz="2400" dirty="0" err="1">
                <a:solidFill>
                  <a:srgbClr val="0000FF"/>
                </a:solidFill>
              </a:rPr>
              <a:t>una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fracción</a:t>
            </a:r>
            <a:r>
              <a:rPr lang="en-US" sz="2400" dirty="0">
                <a:solidFill>
                  <a:srgbClr val="0000FF"/>
                </a:solidFill>
              </a:rPr>
              <a:t> de </a:t>
            </a:r>
            <a:r>
              <a:rPr lang="en-US" sz="2400" dirty="0" err="1">
                <a:solidFill>
                  <a:srgbClr val="0000FF"/>
                </a:solidFill>
              </a:rPr>
              <a:t>cierre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9645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Banderas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45A5-7CC4-774F-B350-061337206A3F}"/>
              </a:ext>
            </a:extLst>
          </p:cNvPr>
          <p:cNvSpPr/>
          <p:nvPr/>
        </p:nvSpPr>
        <p:spPr>
          <a:xfrm>
            <a:off x="245325" y="1086342"/>
            <a:ext cx="7515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drawColombiasFlag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Llama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tres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veces</a:t>
            </a:r>
            <a:endParaRPr lang="en-US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// con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diferentes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entradas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cada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vez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Color.YELLOW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0.5);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Color.BLUE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0.5, 0.75);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Color.RED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0.75, 1.0);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B194F-EC2F-7E49-A011-A60E444A24ED}"/>
              </a:ext>
            </a:extLst>
          </p:cNvPr>
          <p:cNvSpPr txBox="1"/>
          <p:nvPr/>
        </p:nvSpPr>
        <p:spPr>
          <a:xfrm>
            <a:off x="245326" y="3479181"/>
            <a:ext cx="833112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Define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needs three inputs (which come as variables)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First a color, then a start (in screen percent) and end y.</a:t>
            </a:r>
          </a:p>
          <a:p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 color,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darAlto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darAlto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darAncho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rect.cambiarColor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rect.cambiarRelleno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B9D318-D3E9-0240-951D-5B7834715E43}"/>
              </a:ext>
            </a:extLst>
          </p:cNvPr>
          <p:cNvSpPr/>
          <p:nvPr/>
        </p:nvSpPr>
        <p:spPr>
          <a:xfrm>
            <a:off x="734281" y="2006600"/>
            <a:ext cx="4786953" cy="251841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AFE00-B5FE-E941-AF33-486B8F0F2C55}"/>
              </a:ext>
            </a:extLst>
          </p:cNvPr>
          <p:cNvSpPr txBox="1"/>
          <p:nvPr/>
        </p:nvSpPr>
        <p:spPr>
          <a:xfrm>
            <a:off x="5754454" y="1614514"/>
            <a:ext cx="338954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</a:rPr>
              <a:t>Entonces</a:t>
            </a:r>
            <a:r>
              <a:rPr lang="en-US" sz="2400" dirty="0">
                <a:solidFill>
                  <a:srgbClr val="0000FF"/>
                </a:solidFill>
              </a:rPr>
              <a:t>, </a:t>
            </a:r>
            <a:r>
              <a:rPr lang="en-US" sz="2400" dirty="0" err="1">
                <a:solidFill>
                  <a:srgbClr val="0000FF"/>
                </a:solidFill>
              </a:rPr>
              <a:t>cada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vez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que</a:t>
            </a:r>
            <a:r>
              <a:rPr lang="en-US" sz="2400" dirty="0">
                <a:solidFill>
                  <a:srgbClr val="0000FF"/>
                </a:solidFill>
              </a:rPr>
              <a:t> el </a:t>
            </a:r>
            <a:r>
              <a:rPr lang="en-US" sz="2400" dirty="0" err="1">
                <a:solidFill>
                  <a:srgbClr val="0000FF"/>
                </a:solidFill>
              </a:rPr>
              <a:t>método</a:t>
            </a:r>
            <a:r>
              <a:rPr lang="en-US" sz="2400" dirty="0">
                <a:solidFill>
                  <a:srgbClr val="0000FF"/>
                </a:solidFill>
              </a:rPr>
              <a:t> se llama, </a:t>
            </a:r>
            <a:r>
              <a:rPr lang="en-US" sz="2400" dirty="0" err="1">
                <a:solidFill>
                  <a:srgbClr val="0000FF"/>
                </a:solidFill>
              </a:rPr>
              <a:t>tres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entradas</a:t>
            </a:r>
            <a:r>
              <a:rPr lang="en-US" sz="2400" dirty="0">
                <a:solidFill>
                  <a:srgbClr val="0000FF"/>
                </a:solidFill>
              </a:rPr>
              <a:t> de </a:t>
            </a:r>
            <a:r>
              <a:rPr lang="en-US" sz="2400" dirty="0" err="1">
                <a:solidFill>
                  <a:srgbClr val="0000FF"/>
                </a:solidFill>
              </a:rPr>
              <a:t>información</a:t>
            </a:r>
            <a:r>
              <a:rPr lang="en-US" sz="2400" dirty="0">
                <a:solidFill>
                  <a:srgbClr val="0000FF"/>
                </a:solidFill>
              </a:rPr>
              <a:t> se </a:t>
            </a:r>
            <a:r>
              <a:rPr lang="en-US" sz="2400" dirty="0" err="1">
                <a:solidFill>
                  <a:srgbClr val="0000FF"/>
                </a:solidFill>
              </a:rPr>
              <a:t>deben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dar</a:t>
            </a:r>
            <a:r>
              <a:rPr lang="en-US" sz="2400" dirty="0">
                <a:solidFill>
                  <a:srgbClr val="0000FF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686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Los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son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como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tostadora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1808163"/>
            <a:ext cx="6445250" cy="451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E2F1A4-3FAB-A84A-828B-7FE0D7CF5D6C}"/>
              </a:ext>
            </a:extLst>
          </p:cNvPr>
          <p:cNvSpPr txBox="1"/>
          <p:nvPr/>
        </p:nvSpPr>
        <p:spPr>
          <a:xfrm rot="21299838">
            <a:off x="3468422" y="3992137"/>
            <a:ext cx="185234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ejemplo</a:t>
            </a:r>
            <a:r>
              <a:rPr lang="en-US" dirty="0"/>
              <a:t>:</a:t>
            </a: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runTostadora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EFC02-0C97-9845-A626-DA8AED5072D7}"/>
              </a:ext>
            </a:extLst>
          </p:cNvPr>
          <p:cNvSpPr txBox="1"/>
          <p:nvPr/>
        </p:nvSpPr>
        <p:spPr>
          <a:xfrm>
            <a:off x="6556917" y="6488668"/>
            <a:ext cx="1793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Gracias Mehran</a:t>
            </a:r>
          </a:p>
        </p:txBody>
      </p:sp>
    </p:spTree>
    <p:extLst>
      <p:ext uri="{BB962C8B-B14F-4D97-AF65-F5344CB8AC3E}">
        <p14:creationId xmlns:p14="http://schemas.microsoft.com/office/powerpoint/2010/main" val="17085542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Banderas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45A5-7CC4-774F-B350-061337206A3F}"/>
              </a:ext>
            </a:extLst>
          </p:cNvPr>
          <p:cNvSpPr/>
          <p:nvPr/>
        </p:nvSpPr>
        <p:spPr>
          <a:xfrm>
            <a:off x="245325" y="1086342"/>
            <a:ext cx="7515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drawColombiasFlag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Llama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tres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veces</a:t>
            </a:r>
            <a:endParaRPr lang="en-US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// con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diferentes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entradas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cada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vez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Color.YELLOW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0.5);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Color.BLUE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0.5, 0.75);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Color.RED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0.75, 1.0);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B194F-EC2F-7E49-A011-A60E444A24ED}"/>
              </a:ext>
            </a:extLst>
          </p:cNvPr>
          <p:cNvSpPr txBox="1"/>
          <p:nvPr/>
        </p:nvSpPr>
        <p:spPr>
          <a:xfrm>
            <a:off x="245326" y="3479181"/>
            <a:ext cx="833112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Define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needs three inputs (which come as variables)</a:t>
            </a:r>
          </a:p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Primero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color, then a start (in screen percent) and end y.</a:t>
            </a:r>
          </a:p>
          <a:p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pintarRaya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 color,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darAlto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darAlto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darAncho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yEndPx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rect.cambiarColor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rect.cambiarRelleno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add(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0, 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yStartPx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B9D318-D3E9-0240-951D-5B7834715E43}"/>
              </a:ext>
            </a:extLst>
          </p:cNvPr>
          <p:cNvSpPr/>
          <p:nvPr/>
        </p:nvSpPr>
        <p:spPr>
          <a:xfrm>
            <a:off x="3216224" y="4132961"/>
            <a:ext cx="1434153" cy="457200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AFE00-B5FE-E941-AF33-486B8F0F2C55}"/>
              </a:ext>
            </a:extLst>
          </p:cNvPr>
          <p:cNvSpPr txBox="1"/>
          <p:nvPr/>
        </p:nvSpPr>
        <p:spPr>
          <a:xfrm>
            <a:off x="5754454" y="1614514"/>
            <a:ext cx="3389546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</a:rPr>
              <a:t>Entonces</a:t>
            </a:r>
            <a:r>
              <a:rPr lang="en-US" sz="2400" dirty="0">
                <a:solidFill>
                  <a:srgbClr val="0000FF"/>
                </a:solidFill>
              </a:rPr>
              <a:t>, </a:t>
            </a:r>
            <a:r>
              <a:rPr lang="en-US" sz="2400" dirty="0" err="1">
                <a:solidFill>
                  <a:srgbClr val="0000FF"/>
                </a:solidFill>
              </a:rPr>
              <a:t>cada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vez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que</a:t>
            </a:r>
            <a:r>
              <a:rPr lang="en-US" sz="2400" dirty="0">
                <a:solidFill>
                  <a:srgbClr val="0000FF"/>
                </a:solidFill>
              </a:rPr>
              <a:t> el </a:t>
            </a:r>
            <a:r>
              <a:rPr lang="en-US" sz="2400" dirty="0" err="1">
                <a:solidFill>
                  <a:srgbClr val="0000FF"/>
                </a:solidFill>
              </a:rPr>
              <a:t>método</a:t>
            </a:r>
            <a:r>
              <a:rPr lang="en-US" sz="2400" dirty="0">
                <a:solidFill>
                  <a:srgbClr val="0000FF"/>
                </a:solidFill>
              </a:rPr>
              <a:t> se llama, </a:t>
            </a:r>
            <a:r>
              <a:rPr lang="en-US" sz="2400" dirty="0" err="1">
                <a:solidFill>
                  <a:srgbClr val="0000FF"/>
                </a:solidFill>
              </a:rPr>
              <a:t>tres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entradas</a:t>
            </a:r>
            <a:r>
              <a:rPr lang="en-US" sz="2400" dirty="0">
                <a:solidFill>
                  <a:srgbClr val="0000FF"/>
                </a:solidFill>
              </a:rPr>
              <a:t> de </a:t>
            </a:r>
            <a:r>
              <a:rPr lang="en-US" sz="2400" dirty="0" err="1">
                <a:solidFill>
                  <a:srgbClr val="0000FF"/>
                </a:solidFill>
              </a:rPr>
              <a:t>información</a:t>
            </a:r>
            <a:r>
              <a:rPr lang="en-US" sz="2400" dirty="0">
                <a:solidFill>
                  <a:srgbClr val="0000FF"/>
                </a:solidFill>
              </a:rPr>
              <a:t> se </a:t>
            </a:r>
            <a:r>
              <a:rPr lang="en-US" sz="2400" dirty="0" err="1">
                <a:solidFill>
                  <a:srgbClr val="0000FF"/>
                </a:solidFill>
              </a:rPr>
              <a:t>deben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dar</a:t>
            </a:r>
            <a:r>
              <a:rPr lang="en-US" sz="2400" dirty="0">
                <a:solidFill>
                  <a:srgbClr val="0000FF"/>
                </a:solidFill>
              </a:rPr>
              <a:t>!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B586F1-F847-7147-8ACA-59BAEBFE6FA6}"/>
              </a:ext>
            </a:extLst>
          </p:cNvPr>
          <p:cNvSpPr/>
          <p:nvPr/>
        </p:nvSpPr>
        <p:spPr>
          <a:xfrm>
            <a:off x="1374724" y="5222621"/>
            <a:ext cx="2536875" cy="238379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17D1C-499D-BF4C-932C-762F2603A47F}"/>
              </a:ext>
            </a:extLst>
          </p:cNvPr>
          <p:cNvSpPr txBox="1"/>
          <p:nvPr/>
        </p:nvSpPr>
        <p:spPr>
          <a:xfrm>
            <a:off x="1487255" y="3345954"/>
            <a:ext cx="710325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El </a:t>
            </a:r>
            <a:r>
              <a:rPr lang="en-US" sz="2400" dirty="0" err="1">
                <a:solidFill>
                  <a:srgbClr val="0000FF"/>
                </a:solidFill>
              </a:rPr>
              <a:t>método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recibe</a:t>
            </a:r>
            <a:r>
              <a:rPr lang="en-US" sz="2400" dirty="0">
                <a:solidFill>
                  <a:srgbClr val="0000FF"/>
                </a:solidFill>
              </a:rPr>
              <a:t> la </a:t>
            </a:r>
            <a:r>
              <a:rPr lang="en-US" sz="2400" dirty="0" err="1">
                <a:solidFill>
                  <a:srgbClr val="FF0000"/>
                </a:solidFill>
              </a:rPr>
              <a:t>primera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información</a:t>
            </a:r>
            <a:r>
              <a:rPr lang="en-US" sz="2400" dirty="0">
                <a:solidFill>
                  <a:srgbClr val="0000FF"/>
                </a:solidFill>
              </a:rPr>
              <a:t> de </a:t>
            </a:r>
            <a:r>
              <a:rPr lang="en-US" sz="2400" dirty="0" err="1">
                <a:solidFill>
                  <a:srgbClr val="0000FF"/>
                </a:solidFill>
              </a:rPr>
              <a:t>entrada</a:t>
            </a:r>
            <a:r>
              <a:rPr lang="en-US" sz="2400" dirty="0">
                <a:solidFill>
                  <a:srgbClr val="0000FF"/>
                </a:solidFill>
              </a:rPr>
              <a:t> en </a:t>
            </a:r>
            <a:r>
              <a:rPr lang="en-US" sz="2400" dirty="0" err="1">
                <a:solidFill>
                  <a:srgbClr val="0000FF"/>
                </a:solidFill>
              </a:rPr>
              <a:t>una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caja</a:t>
            </a:r>
            <a:r>
              <a:rPr lang="en-US" sz="2400" dirty="0">
                <a:solidFill>
                  <a:srgbClr val="0000FF"/>
                </a:solidFill>
              </a:rPr>
              <a:t> (aka variable),  con el </a:t>
            </a:r>
            <a:r>
              <a:rPr lang="en-US" sz="2400" dirty="0" err="1">
                <a:solidFill>
                  <a:srgbClr val="0000FF"/>
                </a:solidFill>
              </a:rPr>
              <a:t>nombre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38761270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Parámetros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517" y="194178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0" y="1034143"/>
            <a:ext cx="5227267" cy="5181600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5600" dirty="0" err="1"/>
              <a:t>Cada</a:t>
            </a:r>
            <a:r>
              <a:rPr lang="en-US" sz="5600" dirty="0"/>
              <a:t> </a:t>
            </a:r>
            <a:r>
              <a:rPr lang="en-US" sz="5600" dirty="0" err="1"/>
              <a:t>vez</a:t>
            </a:r>
            <a:r>
              <a:rPr lang="en-US" sz="5600" dirty="0"/>
              <a:t> </a:t>
            </a:r>
            <a:r>
              <a:rPr lang="en-US" sz="5600" dirty="0" err="1"/>
              <a:t>que</a:t>
            </a:r>
            <a:r>
              <a:rPr lang="en-US" sz="5600" dirty="0"/>
              <a:t> se llama un </a:t>
            </a:r>
            <a:r>
              <a:rPr lang="en-US" sz="5600" dirty="0" err="1"/>
              <a:t>método</a:t>
            </a:r>
            <a:r>
              <a:rPr lang="en-US" sz="5600" dirty="0"/>
              <a:t>, </a:t>
            </a:r>
            <a:r>
              <a:rPr lang="en-US" sz="5600" dirty="0" err="1"/>
              <a:t>una</a:t>
            </a:r>
            <a:r>
              <a:rPr lang="en-US" sz="5600" dirty="0"/>
              <a:t> </a:t>
            </a:r>
            <a:r>
              <a:rPr lang="en-US" sz="5600" dirty="0" err="1"/>
              <a:t>nueva</a:t>
            </a:r>
            <a:r>
              <a:rPr lang="en-US" sz="5600" dirty="0"/>
              <a:t> </a:t>
            </a:r>
            <a:r>
              <a:rPr lang="en-US" sz="5600" dirty="0" err="1"/>
              <a:t>memoria</a:t>
            </a:r>
            <a:r>
              <a:rPr lang="en-US" sz="5600" dirty="0"/>
              <a:t> </a:t>
            </a:r>
            <a:r>
              <a:rPr lang="en-US" sz="5600" dirty="0" err="1"/>
              <a:t>es</a:t>
            </a:r>
            <a:r>
              <a:rPr lang="en-US" sz="5600" dirty="0"/>
              <a:t> </a:t>
            </a:r>
            <a:r>
              <a:rPr lang="en-US" sz="5600" dirty="0" err="1"/>
              <a:t>creada</a:t>
            </a:r>
            <a:r>
              <a:rPr lang="en-US" sz="5600" dirty="0"/>
              <a:t> </a:t>
            </a:r>
            <a:r>
              <a:rPr lang="en-US" sz="5600" dirty="0" err="1"/>
              <a:t>para</a:t>
            </a:r>
            <a:r>
              <a:rPr lang="en-US" sz="5600" dirty="0"/>
              <a:t> la </a:t>
            </a:r>
            <a:r>
              <a:rPr lang="en-US" sz="5600" dirty="0" err="1"/>
              <a:t>llamada</a:t>
            </a:r>
            <a:r>
              <a:rPr lang="en-US" sz="5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575111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solidFill>
                  <a:schemeClr val="bg2"/>
                </a:solidFill>
                <a:latin typeface="Calibri"/>
                <a:cs typeface="Calibri"/>
              </a:rPr>
              <a:t>Objetivos</a:t>
            </a:r>
            <a:r>
              <a:rPr lang="en-US" sz="4600" dirty="0">
                <a:solidFill>
                  <a:schemeClr val="bg2"/>
                </a:solidFill>
                <a:latin typeface="Calibri"/>
                <a:cs typeface="Calibri"/>
              </a:rPr>
              <a:t> de </a:t>
            </a:r>
            <a:r>
              <a:rPr lang="en-US" sz="4600" dirty="0" err="1">
                <a:solidFill>
                  <a:schemeClr val="bg2"/>
                </a:solidFill>
                <a:latin typeface="Calibri"/>
                <a:cs typeface="Calibri"/>
              </a:rPr>
              <a:t>aprendizaje</a:t>
            </a:r>
            <a:r>
              <a:rPr lang="en-US" sz="4600" dirty="0">
                <a:solidFill>
                  <a:schemeClr val="bg2"/>
                </a:solidFill>
                <a:latin typeface="Calibri"/>
                <a:cs typeface="Calibri"/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err="1">
                <a:solidFill>
                  <a:srgbClr val="010000"/>
                </a:solidFill>
                <a:latin typeface="Chalkboard"/>
                <a:cs typeface="Chalkboard"/>
              </a:rPr>
              <a:t>Escribir</a:t>
            </a:r>
            <a:r>
              <a:rPr lang="en-US" sz="2400" dirty="0">
                <a:solidFill>
                  <a:srgbClr val="010000"/>
                </a:solidFill>
                <a:latin typeface="Chalkboard"/>
                <a:cs typeface="Chalkboard"/>
              </a:rPr>
              <a:t> un </a:t>
            </a:r>
            <a:r>
              <a:rPr lang="en-US" sz="2400" dirty="0" err="1">
                <a:solidFill>
                  <a:srgbClr val="010000"/>
                </a:solidFill>
                <a:latin typeface="Chalkboard"/>
                <a:cs typeface="Chalkboard"/>
              </a:rPr>
              <a:t>método</a:t>
            </a:r>
            <a:r>
              <a:rPr lang="en-US" sz="2400" dirty="0">
                <a:solidFill>
                  <a:srgbClr val="010000"/>
                </a:solidFill>
                <a:latin typeface="Chalkboard"/>
                <a:cs typeface="Chalkboard"/>
              </a:rPr>
              <a:t> </a:t>
            </a:r>
            <a:r>
              <a:rPr lang="en-US" sz="2400" dirty="0" err="1">
                <a:solidFill>
                  <a:srgbClr val="010000"/>
                </a:solidFill>
                <a:latin typeface="Chalkboard"/>
                <a:cs typeface="Chalkboard"/>
              </a:rPr>
              <a:t>que</a:t>
            </a:r>
            <a:r>
              <a:rPr lang="en-US" sz="2400" dirty="0">
                <a:solidFill>
                  <a:srgbClr val="010000"/>
                </a:solidFill>
                <a:latin typeface="Chalkboard"/>
                <a:cs typeface="Chalkboard"/>
              </a:rPr>
              <a:t> </a:t>
            </a:r>
            <a:r>
              <a:rPr lang="en-US" sz="2400" dirty="0" err="1">
                <a:solidFill>
                  <a:srgbClr val="010000"/>
                </a:solidFill>
                <a:latin typeface="Chalkboard"/>
                <a:cs typeface="Chalkboard"/>
              </a:rPr>
              <a:t>toma</a:t>
            </a:r>
            <a:r>
              <a:rPr lang="en-US" sz="2400" dirty="0">
                <a:solidFill>
                  <a:srgbClr val="010000"/>
                </a:solidFill>
                <a:latin typeface="Chalkboard"/>
                <a:cs typeface="Chalkboard"/>
              </a:rPr>
              <a:t> un </a:t>
            </a:r>
            <a:r>
              <a:rPr lang="en-US" sz="2400" dirty="0" err="1">
                <a:solidFill>
                  <a:srgbClr val="010000"/>
                </a:solidFill>
                <a:latin typeface="Chalkboard"/>
                <a:cs typeface="Chalkboard"/>
              </a:rPr>
              <a:t>insumo</a:t>
            </a:r>
            <a:r>
              <a:rPr lang="en-US" sz="2400" dirty="0">
                <a:solidFill>
                  <a:srgbClr val="010000"/>
                </a:solidFill>
                <a:latin typeface="Chalkboard"/>
                <a:cs typeface="Chalkboard"/>
              </a:rPr>
              <a:t> de </a:t>
            </a:r>
            <a:r>
              <a:rPr lang="en-US" sz="2400" dirty="0" err="1">
                <a:solidFill>
                  <a:srgbClr val="010000"/>
                </a:solidFill>
                <a:latin typeface="Chalkboard"/>
                <a:cs typeface="Chalkboard"/>
              </a:rPr>
              <a:t>entrada</a:t>
            </a:r>
            <a:endParaRPr lang="en-US" sz="2400" dirty="0">
              <a:solidFill>
                <a:srgbClr val="010000"/>
              </a:solidFill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 err="1">
                <a:solidFill>
                  <a:srgbClr val="010000"/>
                </a:solidFill>
                <a:latin typeface="Chalkboard"/>
                <a:cs typeface="Chalkboard"/>
              </a:rPr>
              <a:t>Escribir</a:t>
            </a:r>
            <a:r>
              <a:rPr lang="en-US" sz="2400" dirty="0">
                <a:solidFill>
                  <a:srgbClr val="010000"/>
                </a:solidFill>
                <a:latin typeface="Chalkboard"/>
                <a:cs typeface="Chalkboard"/>
              </a:rPr>
              <a:t> un </a:t>
            </a:r>
            <a:r>
              <a:rPr lang="en-US" sz="2400" dirty="0" err="1">
                <a:solidFill>
                  <a:srgbClr val="010000"/>
                </a:solidFill>
                <a:latin typeface="Chalkboard"/>
                <a:cs typeface="Chalkboard"/>
              </a:rPr>
              <a:t>método</a:t>
            </a:r>
            <a:r>
              <a:rPr lang="en-US" sz="2400" dirty="0">
                <a:solidFill>
                  <a:srgbClr val="010000"/>
                </a:solidFill>
                <a:latin typeface="Chalkboard"/>
                <a:cs typeface="Chalkboard"/>
              </a:rPr>
              <a:t> </a:t>
            </a:r>
            <a:r>
              <a:rPr lang="en-US" sz="2400" dirty="0" err="1">
                <a:solidFill>
                  <a:srgbClr val="010000"/>
                </a:solidFill>
                <a:latin typeface="Chalkboard"/>
                <a:cs typeface="Chalkboard"/>
              </a:rPr>
              <a:t>que</a:t>
            </a:r>
            <a:r>
              <a:rPr lang="en-US" sz="2400" dirty="0">
                <a:solidFill>
                  <a:srgbClr val="010000"/>
                </a:solidFill>
                <a:latin typeface="Chalkboard"/>
                <a:cs typeface="Chalkboard"/>
              </a:rPr>
              <a:t> </a:t>
            </a:r>
            <a:r>
              <a:rPr lang="en-US" sz="2400" dirty="0" err="1">
                <a:solidFill>
                  <a:srgbClr val="010000"/>
                </a:solidFill>
                <a:latin typeface="Chalkboard"/>
                <a:cs typeface="Chalkboard"/>
              </a:rPr>
              <a:t>devuelve</a:t>
            </a:r>
            <a:r>
              <a:rPr lang="en-US" sz="2400" dirty="0">
                <a:solidFill>
                  <a:srgbClr val="010000"/>
                </a:solidFill>
                <a:latin typeface="Chalkboard"/>
                <a:cs typeface="Chalkboard"/>
              </a:rPr>
              <a:t> un </a:t>
            </a:r>
            <a:r>
              <a:rPr lang="en-US" sz="2400" i="1" dirty="0">
                <a:solidFill>
                  <a:srgbClr val="010000"/>
                </a:solidFill>
                <a:latin typeface="Chalkboard"/>
                <a:cs typeface="Chalkboard"/>
              </a:rPr>
              <a:t>output</a:t>
            </a:r>
            <a:r>
              <a:rPr lang="en-US" sz="2400" dirty="0">
                <a:solidFill>
                  <a:srgbClr val="010000"/>
                </a:solidFill>
                <a:latin typeface="Chalkboard"/>
                <a:cs typeface="Chalkboard"/>
              </a:rPr>
              <a:t> </a:t>
            </a:r>
          </a:p>
          <a:p>
            <a:pPr marL="457200" indent="-457200" algn="ctr">
              <a:buAutoNum type="arabicPeriod"/>
            </a:pPr>
            <a:r>
              <a:rPr lang="en-US" sz="2400" dirty="0" err="1">
                <a:solidFill>
                  <a:srgbClr val="010000"/>
                </a:solidFill>
                <a:latin typeface="Chalkboard"/>
                <a:cs typeface="Chalkboard"/>
              </a:rPr>
              <a:t>Practicar</a:t>
            </a:r>
            <a:r>
              <a:rPr lang="en-US" sz="2400" dirty="0">
                <a:solidFill>
                  <a:srgbClr val="010000"/>
                </a:solidFill>
                <a:latin typeface="Chalkboard"/>
                <a:cs typeface="Chalkboard"/>
              </a:rPr>
              <a:t> </a:t>
            </a:r>
            <a:r>
              <a:rPr lang="en-US" sz="2400" dirty="0" err="1">
                <a:solidFill>
                  <a:srgbClr val="010000"/>
                </a:solidFill>
                <a:latin typeface="Chalkboard"/>
                <a:cs typeface="Chalkboard"/>
              </a:rPr>
              <a:t>usando</a:t>
            </a:r>
            <a:r>
              <a:rPr lang="en-US" sz="2400" dirty="0">
                <a:solidFill>
                  <a:srgbClr val="010000"/>
                </a:solidFill>
                <a:latin typeface="Chalkboard"/>
                <a:cs typeface="Chalkboard"/>
              </a:rPr>
              <a:t> </a:t>
            </a:r>
            <a:r>
              <a:rPr lang="en-US" sz="2400" dirty="0" err="1">
                <a:solidFill>
                  <a:srgbClr val="010000"/>
                </a:solidFill>
                <a:latin typeface="Chalkboard"/>
                <a:cs typeface="Chalkboard"/>
              </a:rPr>
              <a:t>tus</a:t>
            </a:r>
            <a:r>
              <a:rPr lang="en-US" sz="2400" dirty="0">
                <a:solidFill>
                  <a:srgbClr val="010000"/>
                </a:solidFill>
                <a:latin typeface="Chalkboard"/>
                <a:cs typeface="Chalkboard"/>
              </a:rPr>
              <a:t> </a:t>
            </a:r>
            <a:r>
              <a:rPr lang="en-US" sz="2400" dirty="0" err="1">
                <a:solidFill>
                  <a:srgbClr val="010000"/>
                </a:solidFill>
                <a:latin typeface="Chalkboard"/>
                <a:cs typeface="Chalkboard"/>
              </a:rPr>
              <a:t>propios</a:t>
            </a:r>
            <a:r>
              <a:rPr lang="en-US" sz="2400" dirty="0">
                <a:solidFill>
                  <a:srgbClr val="010000"/>
                </a:solidFill>
                <a:latin typeface="Chalkboard"/>
                <a:cs typeface="Chalkboard"/>
              </a:rPr>
              <a:t> </a:t>
            </a:r>
            <a:r>
              <a:rPr lang="en-US" sz="2400" dirty="0" err="1">
                <a:solidFill>
                  <a:srgbClr val="010000"/>
                </a:solidFill>
                <a:latin typeface="Chalkboard"/>
                <a:cs typeface="Chalkboard"/>
              </a:rPr>
              <a:t>métodos</a:t>
            </a:r>
            <a:endParaRPr lang="en-US" sz="2400" dirty="0">
              <a:solidFill>
                <a:srgbClr val="010000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2411573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34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5240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657" y="816429"/>
            <a:ext cx="5312228" cy="5181600"/>
          </a:xfrm>
        </p:spPr>
        <p:txBody>
          <a:bodyPr anchor="ctr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5600" dirty="0">
                <a:solidFill>
                  <a:schemeClr val="bg2"/>
                </a:solidFill>
              </a:rPr>
              <a:t>Para los </a:t>
            </a:r>
            <a:r>
              <a:rPr lang="en-US" sz="5600" dirty="0" err="1">
                <a:solidFill>
                  <a:schemeClr val="bg2"/>
                </a:solidFill>
              </a:rPr>
              <a:t>tipos</a:t>
            </a:r>
            <a:r>
              <a:rPr lang="en-US" sz="5600" dirty="0">
                <a:solidFill>
                  <a:schemeClr val="bg2"/>
                </a:solidFill>
              </a:rPr>
              <a:t> </a:t>
            </a:r>
            <a:r>
              <a:rPr lang="en-US" sz="5600" dirty="0" err="1">
                <a:solidFill>
                  <a:schemeClr val="bg2"/>
                </a:solidFill>
              </a:rPr>
              <a:t>primitivos</a:t>
            </a:r>
            <a:r>
              <a:rPr lang="en-US" sz="5600" dirty="0">
                <a:solidFill>
                  <a:schemeClr val="bg2"/>
                </a:solidFill>
              </a:rPr>
              <a:t>: Las variables </a:t>
            </a:r>
            <a:r>
              <a:rPr lang="en-US" sz="5600" b="1" dirty="0">
                <a:solidFill>
                  <a:schemeClr val="bg2"/>
                </a:solidFill>
              </a:rPr>
              <a:t>NO </a:t>
            </a:r>
            <a:r>
              <a:rPr lang="en-US" sz="5600" dirty="0">
                <a:solidFill>
                  <a:schemeClr val="bg2"/>
                </a:solidFill>
              </a:rPr>
              <a:t>se </a:t>
            </a:r>
            <a:r>
              <a:rPr lang="en-US" sz="5600" dirty="0" err="1">
                <a:solidFill>
                  <a:schemeClr val="bg2"/>
                </a:solidFill>
              </a:rPr>
              <a:t>pasan</a:t>
            </a:r>
            <a:r>
              <a:rPr lang="en-US" sz="5600" dirty="0">
                <a:solidFill>
                  <a:schemeClr val="bg2"/>
                </a:solidFill>
              </a:rPr>
              <a:t> </a:t>
            </a:r>
            <a:r>
              <a:rPr lang="en-US" sz="5600" dirty="0" err="1">
                <a:solidFill>
                  <a:schemeClr val="bg2"/>
                </a:solidFill>
              </a:rPr>
              <a:t>cuando</a:t>
            </a:r>
            <a:r>
              <a:rPr lang="en-US" sz="5600" dirty="0">
                <a:solidFill>
                  <a:schemeClr val="bg2"/>
                </a:solidFill>
              </a:rPr>
              <a:t> </a:t>
            </a:r>
            <a:r>
              <a:rPr lang="en-US" sz="5600" dirty="0" err="1">
                <a:solidFill>
                  <a:schemeClr val="bg2"/>
                </a:solidFill>
              </a:rPr>
              <a:t>utilizas</a:t>
            </a:r>
            <a:r>
              <a:rPr lang="en-US" sz="5600" dirty="0">
                <a:solidFill>
                  <a:schemeClr val="bg2"/>
                </a:solidFill>
              </a:rPr>
              <a:t> </a:t>
            </a:r>
            <a:r>
              <a:rPr lang="en-US" sz="5600" dirty="0" err="1">
                <a:solidFill>
                  <a:schemeClr val="bg2"/>
                </a:solidFill>
              </a:rPr>
              <a:t>parámtros</a:t>
            </a:r>
            <a:r>
              <a:rPr lang="en-US" sz="5600" dirty="0">
                <a:solidFill>
                  <a:schemeClr val="bg2"/>
                </a:solidFill>
              </a:rPr>
              <a:t>. Son los </a:t>
            </a:r>
            <a:r>
              <a:rPr lang="en-US" sz="5600" dirty="0" err="1">
                <a:solidFill>
                  <a:schemeClr val="bg2"/>
                </a:solidFill>
              </a:rPr>
              <a:t>valores</a:t>
            </a:r>
            <a:r>
              <a:rPr lang="en-US" sz="5600" dirty="0">
                <a:solidFill>
                  <a:schemeClr val="bg2"/>
                </a:solidFill>
              </a:rPr>
              <a:t> los </a:t>
            </a:r>
            <a:r>
              <a:rPr lang="en-US" sz="5600" dirty="0" err="1">
                <a:solidFill>
                  <a:schemeClr val="bg2"/>
                </a:solidFill>
              </a:rPr>
              <a:t>que</a:t>
            </a:r>
            <a:r>
              <a:rPr lang="en-US" sz="5600" dirty="0">
                <a:solidFill>
                  <a:schemeClr val="bg2"/>
                </a:solidFill>
              </a:rPr>
              <a:t> se </a:t>
            </a:r>
            <a:r>
              <a:rPr lang="en-US" sz="5600" dirty="0" err="1">
                <a:solidFill>
                  <a:schemeClr val="bg2"/>
                </a:solidFill>
              </a:rPr>
              <a:t>pasan</a:t>
            </a:r>
            <a:r>
              <a:rPr lang="en-US" sz="5600" dirty="0">
                <a:solidFill>
                  <a:schemeClr val="bg2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361051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NOTA: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este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programa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es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pirata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(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buggy)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sumarCinco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sumarCinco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Malos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tiempos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con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2E9CB-3948-EB4F-80CD-6A526E9DE723}"/>
              </a:ext>
            </a:extLst>
          </p:cNvPr>
          <p:cNvSpPr txBox="1"/>
          <p:nvPr/>
        </p:nvSpPr>
        <p:spPr>
          <a:xfrm>
            <a:off x="5274529" y="3490332"/>
            <a:ext cx="3055432" cy="1200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Sigamos</a:t>
            </a:r>
            <a:r>
              <a:rPr lang="en-US" sz="2400" dirty="0"/>
              <a:t> el “</a:t>
            </a:r>
            <a:r>
              <a:rPr lang="en-US" sz="2400" dirty="0" err="1"/>
              <a:t>rastro</a:t>
            </a:r>
            <a:r>
              <a:rPr lang="en-US" sz="2400" dirty="0"/>
              <a:t>” de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programa</a:t>
            </a:r>
            <a:r>
              <a:rPr lang="en-US" sz="2400" dirty="0"/>
              <a:t> en el </a:t>
            </a:r>
            <a:r>
              <a:rPr lang="en-US" sz="2400" dirty="0" err="1"/>
              <a:t>tablero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70759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NOTA: Este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programa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se </a:t>
            </a:r>
            <a:r>
              <a:rPr lang="en-US" sz="2400" b="1" dirty="0" err="1">
                <a:solidFill>
                  <a:srgbClr val="FF0000"/>
                </a:solidFill>
                <a:latin typeface="Courier New" charset="0"/>
              </a:rPr>
              <a:t>siente</a:t>
            </a:r>
            <a:r>
              <a:rPr lang="en-US" sz="2400" b="1" dirty="0">
                <a:solidFill>
                  <a:srgbClr val="FF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ourier New" charset="0"/>
              </a:rPr>
              <a:t>justo</a:t>
            </a:r>
            <a:r>
              <a:rPr lang="en-US" sz="2400" b="1" dirty="0">
                <a:solidFill>
                  <a:srgbClr val="FF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ourier New" charset="0"/>
              </a:rPr>
              <a:t>bien</a:t>
            </a:r>
            <a:r>
              <a:rPr lang="en-US" sz="2400" b="1" dirty="0">
                <a:solidFill>
                  <a:srgbClr val="FF0000"/>
                </a:solidFill>
                <a:latin typeface="Courier New" charset="0"/>
              </a:rPr>
              <a:t>...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CC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sumarCinco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CC0000"/>
                </a:solidFill>
                <a:latin typeface="Courier New" charset="0"/>
              </a:rPr>
              <a:t>devolver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 x;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x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sumarCinco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imprimir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Buenos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tiempos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con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métodos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704385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Pasar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través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del “valor”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0270" y="1338146"/>
            <a:ext cx="3671356" cy="49190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8EAFF1-8905-9747-8EA2-E791C5BAE7FC}"/>
              </a:ext>
            </a:extLst>
          </p:cNvPr>
          <p:cNvSpPr txBox="1"/>
          <p:nvPr/>
        </p:nvSpPr>
        <p:spPr>
          <a:xfrm>
            <a:off x="6556917" y="6488668"/>
            <a:ext cx="176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Thanks Mehran</a:t>
            </a:r>
          </a:p>
        </p:txBody>
      </p:sp>
    </p:spTree>
    <p:extLst>
      <p:ext uri="{BB962C8B-B14F-4D97-AF65-F5344CB8AC3E}">
        <p14:creationId xmlns:p14="http://schemas.microsoft.com/office/powerpoint/2010/main" val="39249219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3"/>
          <p:cNvSpPr>
            <a:spLocks noGrp="1" noChangeArrowheads="1"/>
          </p:cNvSpPr>
          <p:nvPr>
            <p:ph idx="1"/>
          </p:nvPr>
        </p:nvSpPr>
        <p:spPr>
          <a:xfrm>
            <a:off x="1395413" y="2265363"/>
            <a:ext cx="6132512" cy="571500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karelIsAwesome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0"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myBool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 &lt;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Variable</a:t>
            </a:r>
          </a:p>
        </p:txBody>
      </p:sp>
      <p:sp>
        <p:nvSpPr>
          <p:cNvPr id="165891" name="Rectangle 3"/>
          <p:cNvSpPr txBox="1">
            <a:spLocks noChangeArrowheads="1"/>
          </p:cNvSpPr>
          <p:nvPr/>
        </p:nvSpPr>
        <p:spPr bwMode="auto">
          <a:xfrm>
            <a:off x="1422400" y="3435350"/>
            <a:ext cx="6276975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8556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Operations</a:t>
            </a:r>
          </a:p>
        </p:txBody>
      </p:sp>
      <p:sp>
        <p:nvSpPr>
          <p:cNvPr id="166914" name="Rectangle 3"/>
          <p:cNvSpPr txBox="1">
            <a:spLocks noChangeArrowheads="1"/>
          </p:cNvSpPr>
          <p:nvPr/>
        </p:nvSpPr>
        <p:spPr bwMode="auto">
          <a:xfrm>
            <a:off x="1343025" y="1719263"/>
            <a:ext cx="62769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 =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kumimoji="1" lang="en-US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b =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false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and = a &amp;&amp;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or = a ||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not = !a;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026649"/>
      </p:ext>
    </p:extLst>
  </p:cSld>
  <p:clrMapOvr>
    <a:masterClrMapping/>
  </p:clrMapOvr>
</p:sld>
</file>

<file path=ppt/theme/theme1.xml><?xml version="1.0" encoding="utf-8"?>
<a:theme xmlns:a="http://schemas.openxmlformats.org/drawingml/2006/main" name="Generic (Standard)">
  <a:themeElements>
    <a:clrScheme name="Generic (Standard) 5">
      <a:dk1>
        <a:srgbClr val="3366FF"/>
      </a:dk1>
      <a:lt1>
        <a:srgbClr val="FFFFFF"/>
      </a:lt1>
      <a:dk2>
        <a:srgbClr val="000099"/>
      </a:dk2>
      <a:lt2>
        <a:srgbClr val="010000"/>
      </a:lt2>
      <a:accent1>
        <a:srgbClr val="FFFF99"/>
      </a:accent1>
      <a:accent2>
        <a:srgbClr val="FFFFCC"/>
      </a:accent2>
      <a:accent3>
        <a:srgbClr val="FFFFFF"/>
      </a:accent3>
      <a:accent4>
        <a:srgbClr val="2A56DA"/>
      </a:accent4>
      <a:accent5>
        <a:srgbClr val="FFFFCA"/>
      </a:accent5>
      <a:accent6>
        <a:srgbClr val="E7E7B9"/>
      </a:accent6>
      <a:hlink>
        <a:srgbClr val="FFCC00"/>
      </a:hlink>
      <a:folHlink>
        <a:srgbClr val="FFFFCC"/>
      </a:folHlink>
    </a:clrScheme>
    <a:fontScheme name="Generic (Standard)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4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E2F4FF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5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FFFF99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FFFFCA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3631</TotalTime>
  <Words>9986</Words>
  <Application>Microsoft Office PowerPoint</Application>
  <PresentationFormat>On-screen Show (4:3)</PresentationFormat>
  <Paragraphs>2465</Paragraphs>
  <Slides>211</Slides>
  <Notes>11</Notes>
  <HiddenSlides>2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211</vt:i4>
      </vt:variant>
    </vt:vector>
  </HeadingPairs>
  <TitlesOfParts>
    <vt:vector size="213" baseType="lpstr">
      <vt:lpstr>Generic (Standard)</vt:lpstr>
      <vt:lpstr>teaching</vt:lpstr>
      <vt:lpstr>PowerPoint Presentation</vt:lpstr>
      <vt:lpstr>Lo que necesitamos para hoy</vt:lpstr>
      <vt:lpstr>WhatsApp - Android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Santiago Saavedra</cp:lastModifiedBy>
  <cp:revision>111</cp:revision>
  <cp:lastPrinted>2018-01-24T22:54:05Z</cp:lastPrinted>
  <dcterms:created xsi:type="dcterms:W3CDTF">2016-06-22T10:46:22Z</dcterms:created>
  <dcterms:modified xsi:type="dcterms:W3CDTF">2019-06-28T18:31:42Z</dcterms:modified>
</cp:coreProperties>
</file>